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70" r:id="rId11"/>
    <p:sldId id="265" r:id="rId12"/>
  </p:sldIdLst>
  <p:sldSz cx="14630400" cy="8229600"/>
  <p:notesSz cx="8229600" cy="14630400"/>
  <p:embeddedFontLst>
    <p:embeddedFont>
      <p:font typeface="MuseoModerno" charset="0"/>
      <p:regular r:id="rId14"/>
    </p:embeddedFont>
    <p:embeddedFont>
      <p:font typeface="Calibri"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588" autoAdjust="0"/>
    <p:restoredTop sz="94610" autoAdjust="0"/>
  </p:normalViewPr>
  <p:slideViewPr>
    <p:cSldViewPr snapToGrid="0" snapToObjects="1">
      <p:cViewPr varScale="1">
        <p:scale>
          <a:sx n="61" d="100"/>
          <a:sy n="61" d="100"/>
        </p:scale>
        <p:origin x="-564" y="-84"/>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96095"/>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124E73"/>
                </a:solidFill>
                <a:latin typeface="MuseoModerno" pitchFamily="34" charset="0"/>
                <a:ea typeface="MuseoModerno" pitchFamily="34" charset="-122"/>
                <a:cs typeface="MuseoModerno" pitchFamily="34" charset="-120"/>
              </a:rPr>
              <a:t>Introduction to Phishing Attacks</a:t>
            </a:r>
            <a:endParaRPr lang="en-US" sz="6150" dirty="0"/>
          </a:p>
        </p:txBody>
      </p:sp>
      <p:sp>
        <p:nvSpPr>
          <p:cNvPr id="4" name="Text 1"/>
          <p:cNvSpPr/>
          <p:nvPr/>
        </p:nvSpPr>
        <p:spPr>
          <a:xfrm>
            <a:off x="6280190" y="439269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Phishing is a type of cybercrime that uses deceptive tactics to steal your personal information. Hackers impersonate trusted entities like banks or government agencies to trick you into revealing your sensitive data.</a:t>
            </a:r>
            <a:endParaRPr lang="en-US" sz="1750" dirty="0"/>
          </a:p>
        </p:txBody>
      </p:sp>
      <p:sp>
        <p:nvSpPr>
          <p:cNvPr id="7" name="Text 4"/>
          <p:cNvSpPr/>
          <p:nvPr/>
        </p:nvSpPr>
        <p:spPr>
          <a:xfrm>
            <a:off x="6756440" y="5736550"/>
            <a:ext cx="2157651" cy="396835"/>
          </a:xfrm>
          <a:prstGeom prst="rect">
            <a:avLst/>
          </a:prstGeom>
          <a:noFill/>
          <a:ln/>
        </p:spPr>
        <p:txBody>
          <a:bodyPr wrap="none" lIns="0" tIns="0" rIns="0" bIns="0" rtlCol="0" anchor="t"/>
          <a:lstStyle/>
          <a:p>
            <a:pPr marL="0" indent="0" algn="l">
              <a:lnSpc>
                <a:spcPts val="3100"/>
              </a:lnSpc>
              <a:buNone/>
            </a:pPr>
            <a:r>
              <a:rPr lang="en-US" sz="2200" b="1" dirty="0">
                <a:solidFill>
                  <a:srgbClr val="2B4150"/>
                </a:solidFill>
                <a:latin typeface="Source Sans Pro" pitchFamily="34" charset="0"/>
                <a:ea typeface="Source Sans Pro" pitchFamily="34" charset="-122"/>
                <a:cs typeface="Source Sans Pro" pitchFamily="34" charset="-120"/>
              </a:rPr>
              <a:t>by SHIVAM JOSHI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720312" y="263471"/>
            <a:ext cx="12910088" cy="23557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4450" dirty="0" smtClean="0">
                <a:latin typeface="MuseoModerno" charset="0"/>
              </a:rPr>
              <a:t>REAL LIFE EXAMPLES</a:t>
            </a:r>
            <a:endParaRPr lang="en-GB" sz="4450" dirty="0">
              <a:latin typeface="MuseoModerno" charset="0"/>
            </a:endParaRPr>
          </a:p>
        </p:txBody>
      </p:sp>
      <p:sp>
        <p:nvSpPr>
          <p:cNvPr id="3" name="Rectangle 2"/>
          <p:cNvSpPr/>
          <p:nvPr/>
        </p:nvSpPr>
        <p:spPr>
          <a:xfrm>
            <a:off x="1720312" y="3053166"/>
            <a:ext cx="3347634" cy="49594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3600" b="1" dirty="0">
                <a:latin typeface="MuseoModerno" charset="0"/>
              </a:rPr>
              <a:t>Google and </a:t>
            </a:r>
            <a:r>
              <a:rPr lang="en-GB" sz="3600" b="1" dirty="0" err="1">
                <a:latin typeface="MuseoModerno" charset="0"/>
              </a:rPr>
              <a:t>Facebook</a:t>
            </a:r>
            <a:r>
              <a:rPr lang="en-GB" sz="3600" b="1" dirty="0">
                <a:latin typeface="MuseoModerno" charset="0"/>
              </a:rPr>
              <a:t> </a:t>
            </a:r>
            <a:r>
              <a:rPr lang="en-GB" sz="3600" b="1" dirty="0" smtClean="0">
                <a:latin typeface="MuseoModerno" charset="0"/>
              </a:rPr>
              <a:t>Scam</a:t>
            </a:r>
          </a:p>
          <a:p>
            <a:endParaRPr lang="en-GB" b="1" dirty="0"/>
          </a:p>
          <a:p>
            <a:endParaRPr lang="en-GB" b="1" dirty="0" smtClean="0"/>
          </a:p>
          <a:p>
            <a:endParaRPr lang="en-GB" b="1" dirty="0"/>
          </a:p>
          <a:p>
            <a:endParaRPr lang="en-GB" b="1" dirty="0" smtClean="0"/>
          </a:p>
          <a:p>
            <a:endParaRPr lang="en-GB" b="1" dirty="0"/>
          </a:p>
          <a:p>
            <a:endParaRPr lang="en-GB" b="1" dirty="0" smtClean="0"/>
          </a:p>
          <a:p>
            <a:r>
              <a:rPr lang="en-GB" sz="2000" dirty="0" smtClean="0">
                <a:latin typeface="MuseoModerno" charset="0"/>
              </a:rPr>
              <a:t>In </a:t>
            </a:r>
            <a:r>
              <a:rPr lang="en-GB" sz="2000" dirty="0">
                <a:latin typeface="MuseoModerno" charset="0"/>
              </a:rPr>
              <a:t>2017, a Lithuanian man tricked Google and </a:t>
            </a:r>
            <a:r>
              <a:rPr lang="en-GB" sz="2000" dirty="0" err="1">
                <a:latin typeface="MuseoModerno" charset="0"/>
              </a:rPr>
              <a:t>Facebook</a:t>
            </a:r>
            <a:r>
              <a:rPr lang="en-GB" sz="2000" dirty="0">
                <a:latin typeface="MuseoModerno" charset="0"/>
              </a:rPr>
              <a:t> into wiring over $100 million through phishing emails.</a:t>
            </a:r>
          </a:p>
        </p:txBody>
      </p:sp>
      <p:sp>
        <p:nvSpPr>
          <p:cNvPr id="4" name="Rectangle 3"/>
          <p:cNvSpPr/>
          <p:nvPr/>
        </p:nvSpPr>
        <p:spPr>
          <a:xfrm>
            <a:off x="6075336" y="3053166"/>
            <a:ext cx="3766088" cy="49594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4450" b="1" dirty="0" smtClean="0">
                <a:latin typeface="MuseoModerno" charset="0"/>
              </a:rPr>
              <a:t>W-2 </a:t>
            </a:r>
            <a:r>
              <a:rPr lang="en-GB" sz="4450" b="1" dirty="0">
                <a:latin typeface="MuseoModerno" charset="0"/>
              </a:rPr>
              <a:t>Data </a:t>
            </a:r>
            <a:r>
              <a:rPr lang="en-GB" sz="4450" b="1" dirty="0" smtClean="0">
                <a:latin typeface="MuseoModerno" charset="0"/>
              </a:rPr>
              <a:t>Breach</a:t>
            </a:r>
          </a:p>
          <a:p>
            <a:endParaRPr lang="en-GB" sz="4450" b="1" dirty="0">
              <a:latin typeface="MuseoModerno" charset="0"/>
            </a:endParaRPr>
          </a:p>
          <a:p>
            <a:endParaRPr lang="en-GB" sz="4450" b="1" dirty="0" smtClean="0">
              <a:latin typeface="MuseoModerno" charset="0"/>
            </a:endParaRPr>
          </a:p>
          <a:p>
            <a:endParaRPr lang="en-GB" sz="4450" b="1" dirty="0">
              <a:latin typeface="MuseoModerno" charset="0"/>
            </a:endParaRPr>
          </a:p>
          <a:p>
            <a:r>
              <a:rPr lang="en-GB" dirty="0">
                <a:latin typeface="MuseoModerno" charset="0"/>
              </a:rPr>
              <a:t>In 2016, an employee at Seagate fell victim to a phishing scam, resulting in the exposure of thousands of employees' W-2 information.</a:t>
            </a:r>
          </a:p>
        </p:txBody>
      </p:sp>
      <p:sp>
        <p:nvSpPr>
          <p:cNvPr id="6" name="Rectangle 5"/>
          <p:cNvSpPr/>
          <p:nvPr/>
        </p:nvSpPr>
        <p:spPr>
          <a:xfrm>
            <a:off x="10755824" y="3053166"/>
            <a:ext cx="3580108" cy="49594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4400" b="1" dirty="0">
                <a:latin typeface="MuseoModerno" charset="0"/>
              </a:rPr>
              <a:t>Business Email </a:t>
            </a:r>
            <a:r>
              <a:rPr lang="en-GB" sz="4400" b="1" dirty="0" smtClean="0">
                <a:latin typeface="MuseoModerno" charset="0"/>
              </a:rPr>
              <a:t>Compromise</a:t>
            </a:r>
          </a:p>
          <a:p>
            <a:endParaRPr lang="en-GB" sz="4400" b="1" dirty="0">
              <a:latin typeface="MuseoModerno" charset="0"/>
            </a:endParaRPr>
          </a:p>
          <a:p>
            <a:endParaRPr lang="en-GB" sz="4400" b="1" dirty="0">
              <a:latin typeface="MuseoModerno" charset="0"/>
            </a:endParaRPr>
          </a:p>
          <a:p>
            <a:r>
              <a:rPr lang="en-GB" dirty="0">
                <a:latin typeface="MuseoModerno" charset="0"/>
              </a:rPr>
              <a:t>The CEO of an Austrian aerospace parts manufacturer was targeted in a phishing attack, leading to a $54 million loss in 2016.</a:t>
            </a:r>
          </a:p>
        </p:txBody>
      </p:sp>
      <p:sp>
        <p:nvSpPr>
          <p:cNvPr id="7" name="Rectangle 6"/>
          <p:cNvSpPr/>
          <p:nvPr/>
        </p:nvSpPr>
        <p:spPr>
          <a:xfrm>
            <a:off x="0" y="0"/>
            <a:ext cx="1720312" cy="82296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53495" y="96214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pitchFamily="34" charset="0"/>
                <a:ea typeface="MuseoModerno" pitchFamily="34" charset="-122"/>
                <a:cs typeface="MuseoModerno" pitchFamily="34" charset="-120"/>
              </a:rPr>
              <a:t>Conclusion and Best Practices</a:t>
            </a:r>
            <a:endParaRPr lang="en-US" sz="4450" dirty="0"/>
          </a:p>
        </p:txBody>
      </p:sp>
      <p:sp>
        <p:nvSpPr>
          <p:cNvPr id="4" name="Text 1"/>
          <p:cNvSpPr/>
          <p:nvPr/>
        </p:nvSpPr>
        <p:spPr>
          <a:xfrm>
            <a:off x="6280190" y="2719864"/>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Phishing attacks are a persistent threat, but by being vigilant and practicing safe online habits, you can effectively protect yourself.</a:t>
            </a:r>
            <a:endParaRPr lang="en-US" sz="1750" dirty="0"/>
          </a:p>
        </p:txBody>
      </p:sp>
      <p:sp>
        <p:nvSpPr>
          <p:cNvPr id="5" name="Shape 2"/>
          <p:cNvSpPr/>
          <p:nvPr/>
        </p:nvSpPr>
        <p:spPr>
          <a:xfrm>
            <a:off x="6280190" y="3700820"/>
            <a:ext cx="3664863" cy="2032754"/>
          </a:xfrm>
          <a:prstGeom prst="roundRect">
            <a:avLst>
              <a:gd name="adj" fmla="val 1674"/>
            </a:avLst>
          </a:prstGeom>
          <a:solidFill>
            <a:srgbClr val="F3EEE3"/>
          </a:solidFill>
          <a:ln/>
        </p:spPr>
      </p:sp>
      <p:sp>
        <p:nvSpPr>
          <p:cNvPr id="6" name="Text 3"/>
          <p:cNvSpPr/>
          <p:nvPr/>
        </p:nvSpPr>
        <p:spPr>
          <a:xfrm>
            <a:off x="6507004" y="39276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Stay Informed</a:t>
            </a:r>
            <a:endParaRPr lang="en-US" sz="2200" dirty="0"/>
          </a:p>
        </p:txBody>
      </p:sp>
      <p:sp>
        <p:nvSpPr>
          <p:cNvPr id="7" name="Text 4"/>
          <p:cNvSpPr/>
          <p:nvPr/>
        </p:nvSpPr>
        <p:spPr>
          <a:xfrm>
            <a:off x="6507004" y="4418052"/>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Stay updated on the latest phishing tactics and best practices.</a:t>
            </a:r>
            <a:endParaRPr lang="en-US" sz="1750" dirty="0"/>
          </a:p>
        </p:txBody>
      </p:sp>
      <p:sp>
        <p:nvSpPr>
          <p:cNvPr id="8" name="Shape 5"/>
          <p:cNvSpPr/>
          <p:nvPr/>
        </p:nvSpPr>
        <p:spPr>
          <a:xfrm>
            <a:off x="10171867" y="3700820"/>
            <a:ext cx="3664863" cy="2032754"/>
          </a:xfrm>
          <a:prstGeom prst="roundRect">
            <a:avLst>
              <a:gd name="adj" fmla="val 1674"/>
            </a:avLst>
          </a:prstGeom>
          <a:solidFill>
            <a:srgbClr val="F3EEE3"/>
          </a:solidFill>
          <a:ln/>
        </p:spPr>
      </p:sp>
      <p:sp>
        <p:nvSpPr>
          <p:cNvPr id="9" name="Text 6"/>
          <p:cNvSpPr/>
          <p:nvPr/>
        </p:nvSpPr>
        <p:spPr>
          <a:xfrm>
            <a:off x="10398681" y="39276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Be Cautious</a:t>
            </a:r>
            <a:endParaRPr lang="en-US" sz="2200" dirty="0"/>
          </a:p>
        </p:txBody>
      </p:sp>
      <p:sp>
        <p:nvSpPr>
          <p:cNvPr id="10" name="Text 7"/>
          <p:cNvSpPr/>
          <p:nvPr/>
        </p:nvSpPr>
        <p:spPr>
          <a:xfrm>
            <a:off x="10398681" y="4418052"/>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Exercise caution when opening emails, clicking links, or downloading attachments.</a:t>
            </a:r>
            <a:endParaRPr lang="en-US" sz="1750" dirty="0"/>
          </a:p>
        </p:txBody>
      </p:sp>
      <p:sp>
        <p:nvSpPr>
          <p:cNvPr id="11" name="Shape 8"/>
          <p:cNvSpPr/>
          <p:nvPr/>
        </p:nvSpPr>
        <p:spPr>
          <a:xfrm>
            <a:off x="6280190" y="5960388"/>
            <a:ext cx="7556421" cy="1306949"/>
          </a:xfrm>
          <a:prstGeom prst="roundRect">
            <a:avLst>
              <a:gd name="adj" fmla="val 2603"/>
            </a:avLst>
          </a:prstGeom>
          <a:solidFill>
            <a:srgbClr val="F3EEE3"/>
          </a:solidFill>
          <a:ln/>
        </p:spPr>
      </p:sp>
      <p:sp>
        <p:nvSpPr>
          <p:cNvPr id="12" name="Text 9"/>
          <p:cNvSpPr/>
          <p:nvPr/>
        </p:nvSpPr>
        <p:spPr>
          <a:xfrm>
            <a:off x="6507004" y="6187202"/>
            <a:ext cx="4372689"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Use Multi-Factor Authentication</a:t>
            </a:r>
            <a:endParaRPr lang="en-US" sz="2200" dirty="0"/>
          </a:p>
        </p:txBody>
      </p:sp>
      <p:sp>
        <p:nvSpPr>
          <p:cNvPr id="13" name="Text 10"/>
          <p:cNvSpPr/>
          <p:nvPr/>
        </p:nvSpPr>
        <p:spPr>
          <a:xfrm>
            <a:off x="6507004" y="6677620"/>
            <a:ext cx="7102793" cy="362903"/>
          </a:xfrm>
          <a:prstGeom prst="rect">
            <a:avLst/>
          </a:prstGeom>
          <a:noFill/>
          <a:ln/>
        </p:spPr>
        <p:txBody>
          <a:bodyPr wrap="non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Enable multi-factor authentication for all your online accounts.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35142"/>
            <a:ext cx="5920383"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pitchFamily="34" charset="0"/>
                <a:ea typeface="MuseoModerno" pitchFamily="34" charset="-122"/>
                <a:cs typeface="MuseoModerno" pitchFamily="34" charset="-120"/>
              </a:rPr>
              <a:t>Definition of Phishing</a:t>
            </a:r>
            <a:endParaRPr lang="en-US" sz="4450" dirty="0"/>
          </a:p>
        </p:txBody>
      </p:sp>
      <p:sp>
        <p:nvSpPr>
          <p:cNvPr id="4" name="Text 1"/>
          <p:cNvSpPr/>
          <p:nvPr/>
        </p:nvSpPr>
        <p:spPr>
          <a:xfrm>
            <a:off x="6280190" y="218408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Phishing involves using deceptive emails, texts, or websites to trick people into giving up sensitive information such as login credentials, credit card details, or personal data. This information is then used to steal money, identity, or compromise accounts.</a:t>
            </a:r>
            <a:endParaRPr lang="en-US" sz="1750" dirty="0"/>
          </a:p>
        </p:txBody>
      </p:sp>
      <p:sp>
        <p:nvSpPr>
          <p:cNvPr id="5" name="Shape 2"/>
          <p:cNvSpPr/>
          <p:nvPr/>
        </p:nvSpPr>
        <p:spPr>
          <a:xfrm>
            <a:off x="6280190" y="3890843"/>
            <a:ext cx="3664863" cy="1669852"/>
          </a:xfrm>
          <a:prstGeom prst="roundRect">
            <a:avLst>
              <a:gd name="adj" fmla="val 2038"/>
            </a:avLst>
          </a:prstGeom>
          <a:solidFill>
            <a:srgbClr val="F3EEE3"/>
          </a:solidFill>
          <a:ln/>
        </p:spPr>
      </p:sp>
      <p:sp>
        <p:nvSpPr>
          <p:cNvPr id="6" name="Text 3"/>
          <p:cNvSpPr/>
          <p:nvPr/>
        </p:nvSpPr>
        <p:spPr>
          <a:xfrm>
            <a:off x="6507004" y="411765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Objective</a:t>
            </a:r>
            <a:endParaRPr lang="en-US" sz="2200" dirty="0"/>
          </a:p>
        </p:txBody>
      </p:sp>
      <p:sp>
        <p:nvSpPr>
          <p:cNvPr id="7" name="Text 4"/>
          <p:cNvSpPr/>
          <p:nvPr/>
        </p:nvSpPr>
        <p:spPr>
          <a:xfrm>
            <a:off x="6507004" y="4608076"/>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To gain access to your sensitive information.</a:t>
            </a:r>
            <a:endParaRPr lang="en-US" sz="1750" dirty="0"/>
          </a:p>
        </p:txBody>
      </p:sp>
      <p:sp>
        <p:nvSpPr>
          <p:cNvPr id="8" name="Shape 5"/>
          <p:cNvSpPr/>
          <p:nvPr/>
        </p:nvSpPr>
        <p:spPr>
          <a:xfrm>
            <a:off x="10171867" y="3890843"/>
            <a:ext cx="3664863" cy="1669852"/>
          </a:xfrm>
          <a:prstGeom prst="roundRect">
            <a:avLst>
              <a:gd name="adj" fmla="val 2038"/>
            </a:avLst>
          </a:prstGeom>
          <a:solidFill>
            <a:srgbClr val="F3EEE3"/>
          </a:solidFill>
          <a:ln/>
        </p:spPr>
      </p:sp>
      <p:sp>
        <p:nvSpPr>
          <p:cNvPr id="9" name="Text 6"/>
          <p:cNvSpPr/>
          <p:nvPr/>
        </p:nvSpPr>
        <p:spPr>
          <a:xfrm>
            <a:off x="10398681" y="411765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Method</a:t>
            </a:r>
            <a:endParaRPr lang="en-US" sz="2200" dirty="0"/>
          </a:p>
        </p:txBody>
      </p:sp>
      <p:sp>
        <p:nvSpPr>
          <p:cNvPr id="10" name="Text 7"/>
          <p:cNvSpPr/>
          <p:nvPr/>
        </p:nvSpPr>
        <p:spPr>
          <a:xfrm>
            <a:off x="10398681" y="4608076"/>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Deception and impersonation of trusted entities.</a:t>
            </a:r>
            <a:endParaRPr lang="en-US" sz="1750" dirty="0"/>
          </a:p>
        </p:txBody>
      </p:sp>
      <p:sp>
        <p:nvSpPr>
          <p:cNvPr id="11" name="Shape 8"/>
          <p:cNvSpPr/>
          <p:nvPr/>
        </p:nvSpPr>
        <p:spPr>
          <a:xfrm>
            <a:off x="6280190" y="5787509"/>
            <a:ext cx="7556421" cy="1306949"/>
          </a:xfrm>
          <a:prstGeom prst="roundRect">
            <a:avLst>
              <a:gd name="adj" fmla="val 2603"/>
            </a:avLst>
          </a:prstGeom>
          <a:solidFill>
            <a:srgbClr val="F3EEE3"/>
          </a:solidFill>
          <a:ln/>
        </p:spPr>
      </p:sp>
      <p:sp>
        <p:nvSpPr>
          <p:cNvPr id="12" name="Text 9"/>
          <p:cNvSpPr/>
          <p:nvPr/>
        </p:nvSpPr>
        <p:spPr>
          <a:xfrm>
            <a:off x="6507004" y="60143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Targets</a:t>
            </a:r>
            <a:endParaRPr lang="en-US" sz="2200" dirty="0"/>
          </a:p>
        </p:txBody>
      </p:sp>
      <p:sp>
        <p:nvSpPr>
          <p:cNvPr id="13" name="Text 10"/>
          <p:cNvSpPr/>
          <p:nvPr/>
        </p:nvSpPr>
        <p:spPr>
          <a:xfrm>
            <a:off x="6507004" y="6504742"/>
            <a:ext cx="7102793" cy="362903"/>
          </a:xfrm>
          <a:prstGeom prst="rect">
            <a:avLst/>
          </a:prstGeom>
          <a:noFill/>
          <a:ln/>
        </p:spPr>
        <p:txBody>
          <a:bodyPr wrap="non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Individuals and organizations.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33619"/>
            <a:ext cx="7074218"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pitchFamily="34" charset="0"/>
                <a:ea typeface="MuseoModerno" pitchFamily="34" charset="-122"/>
                <a:cs typeface="MuseoModerno" pitchFamily="34" charset="-120"/>
              </a:rPr>
              <a:t>Types of Phishing Attacks</a:t>
            </a:r>
            <a:endParaRPr lang="en-US" sz="4450" dirty="0"/>
          </a:p>
        </p:txBody>
      </p:sp>
      <p:sp>
        <p:nvSpPr>
          <p:cNvPr id="4" name="Text 1"/>
          <p:cNvSpPr/>
          <p:nvPr/>
        </p:nvSpPr>
        <p:spPr>
          <a:xfrm>
            <a:off x="793790" y="2382560"/>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Phishing attacks can take on various forms, each employing different tactics to deceive their victims.</a:t>
            </a:r>
            <a:endParaRPr lang="en-US" sz="1750" dirty="0"/>
          </a:p>
        </p:txBody>
      </p:sp>
      <p:sp>
        <p:nvSpPr>
          <p:cNvPr id="5" name="Shape 2"/>
          <p:cNvSpPr/>
          <p:nvPr/>
        </p:nvSpPr>
        <p:spPr>
          <a:xfrm>
            <a:off x="793790" y="3618667"/>
            <a:ext cx="510302" cy="510302"/>
          </a:xfrm>
          <a:prstGeom prst="roundRect">
            <a:avLst>
              <a:gd name="adj" fmla="val 6667"/>
            </a:avLst>
          </a:prstGeom>
          <a:solidFill>
            <a:srgbClr val="F3EEE3"/>
          </a:solidFill>
          <a:ln/>
        </p:spPr>
      </p:sp>
      <p:sp>
        <p:nvSpPr>
          <p:cNvPr id="6" name="Text 3"/>
          <p:cNvSpPr/>
          <p:nvPr/>
        </p:nvSpPr>
        <p:spPr>
          <a:xfrm>
            <a:off x="969169" y="3703677"/>
            <a:ext cx="159544"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pitchFamily="34" charset="0"/>
                <a:ea typeface="MuseoModerno" pitchFamily="34" charset="-122"/>
                <a:cs typeface="MuseoModerno" pitchFamily="34" charset="-120"/>
              </a:rPr>
              <a:t>1</a:t>
            </a:r>
            <a:endParaRPr lang="en-US" sz="2650" dirty="0"/>
          </a:p>
        </p:txBody>
      </p:sp>
      <p:sp>
        <p:nvSpPr>
          <p:cNvPr id="7" name="Text 4"/>
          <p:cNvSpPr/>
          <p:nvPr/>
        </p:nvSpPr>
        <p:spPr>
          <a:xfrm>
            <a:off x="1530906" y="36186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Spear Phishing</a:t>
            </a:r>
            <a:endParaRPr lang="en-US" sz="2200" dirty="0"/>
          </a:p>
        </p:txBody>
      </p:sp>
      <p:sp>
        <p:nvSpPr>
          <p:cNvPr id="8" name="Text 5"/>
          <p:cNvSpPr/>
          <p:nvPr/>
        </p:nvSpPr>
        <p:spPr>
          <a:xfrm>
            <a:off x="1530906" y="410908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Targeted attacks focused on specific individuals or organizations.</a:t>
            </a:r>
            <a:endParaRPr lang="en-US" sz="1750" dirty="0"/>
          </a:p>
        </p:txBody>
      </p:sp>
      <p:sp>
        <p:nvSpPr>
          <p:cNvPr id="9" name="Shape 6"/>
          <p:cNvSpPr/>
          <p:nvPr/>
        </p:nvSpPr>
        <p:spPr>
          <a:xfrm>
            <a:off x="4685467" y="3618667"/>
            <a:ext cx="510302" cy="510302"/>
          </a:xfrm>
          <a:prstGeom prst="roundRect">
            <a:avLst>
              <a:gd name="adj" fmla="val 6667"/>
            </a:avLst>
          </a:prstGeom>
          <a:solidFill>
            <a:srgbClr val="F3EEE3"/>
          </a:solidFill>
          <a:ln/>
        </p:spPr>
      </p:sp>
      <p:sp>
        <p:nvSpPr>
          <p:cNvPr id="10" name="Text 7"/>
          <p:cNvSpPr/>
          <p:nvPr/>
        </p:nvSpPr>
        <p:spPr>
          <a:xfrm>
            <a:off x="4845963" y="3703677"/>
            <a:ext cx="189190"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pitchFamily="34" charset="0"/>
                <a:ea typeface="MuseoModerno" pitchFamily="34" charset="-122"/>
                <a:cs typeface="MuseoModerno" pitchFamily="34" charset="-120"/>
              </a:rPr>
              <a:t>2</a:t>
            </a:r>
            <a:endParaRPr lang="en-US" sz="2650" dirty="0"/>
          </a:p>
        </p:txBody>
      </p:sp>
      <p:sp>
        <p:nvSpPr>
          <p:cNvPr id="11" name="Text 8"/>
          <p:cNvSpPr/>
          <p:nvPr/>
        </p:nvSpPr>
        <p:spPr>
          <a:xfrm>
            <a:off x="5422583" y="36186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Whaling</a:t>
            </a:r>
            <a:endParaRPr lang="en-US" sz="2200" dirty="0"/>
          </a:p>
        </p:txBody>
      </p:sp>
      <p:sp>
        <p:nvSpPr>
          <p:cNvPr id="12" name="Text 9"/>
          <p:cNvSpPr/>
          <p:nvPr/>
        </p:nvSpPr>
        <p:spPr>
          <a:xfrm>
            <a:off x="5422583" y="4109085"/>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High-profile targets like CEOs or executives.</a:t>
            </a:r>
            <a:endParaRPr lang="en-US" sz="1750" dirty="0"/>
          </a:p>
        </p:txBody>
      </p:sp>
      <p:sp>
        <p:nvSpPr>
          <p:cNvPr id="13" name="Shape 10"/>
          <p:cNvSpPr/>
          <p:nvPr/>
        </p:nvSpPr>
        <p:spPr>
          <a:xfrm>
            <a:off x="793790" y="5679758"/>
            <a:ext cx="510302" cy="510302"/>
          </a:xfrm>
          <a:prstGeom prst="roundRect">
            <a:avLst>
              <a:gd name="adj" fmla="val 6667"/>
            </a:avLst>
          </a:prstGeom>
          <a:solidFill>
            <a:srgbClr val="F3EEE3"/>
          </a:solidFill>
          <a:ln/>
        </p:spPr>
      </p:sp>
      <p:sp>
        <p:nvSpPr>
          <p:cNvPr id="14" name="Text 11"/>
          <p:cNvSpPr/>
          <p:nvPr/>
        </p:nvSpPr>
        <p:spPr>
          <a:xfrm>
            <a:off x="953333" y="5764768"/>
            <a:ext cx="191214"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pitchFamily="34" charset="0"/>
                <a:ea typeface="MuseoModerno" pitchFamily="34" charset="-122"/>
                <a:cs typeface="MuseoModerno" pitchFamily="34" charset="-120"/>
              </a:rPr>
              <a:t>3</a:t>
            </a:r>
            <a:endParaRPr lang="en-US" sz="2650" dirty="0"/>
          </a:p>
        </p:txBody>
      </p:sp>
      <p:sp>
        <p:nvSpPr>
          <p:cNvPr id="15" name="Text 12"/>
          <p:cNvSpPr/>
          <p:nvPr/>
        </p:nvSpPr>
        <p:spPr>
          <a:xfrm>
            <a:off x="1530906" y="567975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Smishing</a:t>
            </a:r>
            <a:endParaRPr lang="en-US" sz="2200" dirty="0"/>
          </a:p>
        </p:txBody>
      </p:sp>
      <p:sp>
        <p:nvSpPr>
          <p:cNvPr id="16" name="Text 13"/>
          <p:cNvSpPr/>
          <p:nvPr/>
        </p:nvSpPr>
        <p:spPr>
          <a:xfrm>
            <a:off x="1530906" y="6170176"/>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Phishing attempts via SMS messages.</a:t>
            </a:r>
            <a:endParaRPr lang="en-US" sz="1750" dirty="0"/>
          </a:p>
        </p:txBody>
      </p:sp>
      <p:sp>
        <p:nvSpPr>
          <p:cNvPr id="17" name="Shape 14"/>
          <p:cNvSpPr/>
          <p:nvPr/>
        </p:nvSpPr>
        <p:spPr>
          <a:xfrm>
            <a:off x="4685467" y="5679758"/>
            <a:ext cx="510302" cy="510302"/>
          </a:xfrm>
          <a:prstGeom prst="roundRect">
            <a:avLst>
              <a:gd name="adj" fmla="val 6667"/>
            </a:avLst>
          </a:prstGeom>
          <a:solidFill>
            <a:srgbClr val="F3EEE3"/>
          </a:solidFill>
          <a:ln/>
        </p:spPr>
      </p:sp>
      <p:sp>
        <p:nvSpPr>
          <p:cNvPr id="18" name="Text 15"/>
          <p:cNvSpPr/>
          <p:nvPr/>
        </p:nvSpPr>
        <p:spPr>
          <a:xfrm>
            <a:off x="4831080" y="5764768"/>
            <a:ext cx="219075"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pitchFamily="34" charset="0"/>
                <a:ea typeface="MuseoModerno" pitchFamily="34" charset="-122"/>
                <a:cs typeface="MuseoModerno" pitchFamily="34" charset="-120"/>
              </a:rPr>
              <a:t>4</a:t>
            </a:r>
            <a:endParaRPr lang="en-US" sz="2650" dirty="0"/>
          </a:p>
        </p:txBody>
      </p:sp>
      <p:sp>
        <p:nvSpPr>
          <p:cNvPr id="19" name="Text 16"/>
          <p:cNvSpPr/>
          <p:nvPr/>
        </p:nvSpPr>
        <p:spPr>
          <a:xfrm>
            <a:off x="5422583" y="567975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Vishing</a:t>
            </a:r>
            <a:endParaRPr lang="en-US" sz="2200" dirty="0"/>
          </a:p>
        </p:txBody>
      </p:sp>
      <p:sp>
        <p:nvSpPr>
          <p:cNvPr id="20" name="Text 17"/>
          <p:cNvSpPr/>
          <p:nvPr/>
        </p:nvSpPr>
        <p:spPr>
          <a:xfrm>
            <a:off x="5422583" y="6170176"/>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Phishing attacks conducted over the phone.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1369" y="590431"/>
            <a:ext cx="7383066" cy="629483"/>
          </a:xfrm>
          <a:prstGeom prst="rect">
            <a:avLst/>
          </a:prstGeom>
          <a:noFill/>
          <a:ln/>
        </p:spPr>
        <p:txBody>
          <a:bodyPr wrap="none" lIns="0" tIns="0" rIns="0" bIns="0" rtlCol="0" anchor="t"/>
          <a:lstStyle/>
          <a:p>
            <a:pPr marL="0" indent="0">
              <a:lnSpc>
                <a:spcPts val="4950"/>
              </a:lnSpc>
              <a:buNone/>
            </a:pPr>
            <a:r>
              <a:rPr lang="en-US" sz="3950" dirty="0">
                <a:solidFill>
                  <a:srgbClr val="124E73"/>
                </a:solidFill>
                <a:latin typeface="MuseoModerno" pitchFamily="34" charset="0"/>
                <a:ea typeface="MuseoModerno" pitchFamily="34" charset="-122"/>
                <a:cs typeface="MuseoModerno" pitchFamily="34" charset="-120"/>
              </a:rPr>
              <a:t>Anatomy of a Phishing Attack</a:t>
            </a:r>
            <a:endParaRPr lang="en-US" sz="3950" dirty="0"/>
          </a:p>
        </p:txBody>
      </p:sp>
      <p:sp>
        <p:nvSpPr>
          <p:cNvPr id="4" name="Text 1"/>
          <p:cNvSpPr/>
          <p:nvPr/>
        </p:nvSpPr>
        <p:spPr>
          <a:xfrm>
            <a:off x="6191369" y="1521976"/>
            <a:ext cx="7734062" cy="644604"/>
          </a:xfrm>
          <a:prstGeom prst="rect">
            <a:avLst/>
          </a:prstGeom>
          <a:noFill/>
          <a:ln/>
        </p:spPr>
        <p:txBody>
          <a:bodyPr wrap="square" lIns="0" tIns="0" rIns="0" bIns="0" rtlCol="0" anchor="t"/>
          <a:lstStyle/>
          <a:p>
            <a:pPr marL="0" indent="0">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Understanding the anatomy of a phishing attack is crucial for recognizing and avoiding them.</a:t>
            </a:r>
            <a:endParaRPr lang="en-US" sz="1550" dirty="0"/>
          </a:p>
        </p:txBody>
      </p:sp>
      <p:sp>
        <p:nvSpPr>
          <p:cNvPr id="5" name="Shape 2"/>
          <p:cNvSpPr/>
          <p:nvPr/>
        </p:nvSpPr>
        <p:spPr>
          <a:xfrm>
            <a:off x="6482001" y="2393156"/>
            <a:ext cx="22860" cy="5246013"/>
          </a:xfrm>
          <a:prstGeom prst="roundRect">
            <a:avLst>
              <a:gd name="adj" fmla="val 132172"/>
            </a:avLst>
          </a:prstGeom>
          <a:solidFill>
            <a:srgbClr val="D9D4C9"/>
          </a:solidFill>
          <a:ln/>
        </p:spPr>
      </p:sp>
      <p:sp>
        <p:nvSpPr>
          <p:cNvPr id="6" name="Shape 3"/>
          <p:cNvSpPr/>
          <p:nvPr/>
        </p:nvSpPr>
        <p:spPr>
          <a:xfrm>
            <a:off x="6697147" y="2834878"/>
            <a:ext cx="704969" cy="22860"/>
          </a:xfrm>
          <a:prstGeom prst="roundRect">
            <a:avLst>
              <a:gd name="adj" fmla="val 132172"/>
            </a:avLst>
          </a:prstGeom>
          <a:solidFill>
            <a:srgbClr val="D9D4C9"/>
          </a:solidFill>
          <a:ln/>
        </p:spPr>
      </p:sp>
      <p:sp>
        <p:nvSpPr>
          <p:cNvPr id="7" name="Shape 4"/>
          <p:cNvSpPr/>
          <p:nvPr/>
        </p:nvSpPr>
        <p:spPr>
          <a:xfrm>
            <a:off x="6266855" y="2619732"/>
            <a:ext cx="453152" cy="453152"/>
          </a:xfrm>
          <a:prstGeom prst="roundRect">
            <a:avLst>
              <a:gd name="adj" fmla="val 6668"/>
            </a:avLst>
          </a:prstGeom>
          <a:solidFill>
            <a:srgbClr val="F3EEE3"/>
          </a:solidFill>
          <a:ln/>
        </p:spPr>
      </p:sp>
      <p:sp>
        <p:nvSpPr>
          <p:cNvPr id="8" name="Text 5"/>
          <p:cNvSpPr/>
          <p:nvPr/>
        </p:nvSpPr>
        <p:spPr>
          <a:xfrm>
            <a:off x="6422588" y="2695218"/>
            <a:ext cx="141684" cy="302181"/>
          </a:xfrm>
          <a:prstGeom prst="rect">
            <a:avLst/>
          </a:prstGeom>
          <a:noFill/>
          <a:ln/>
        </p:spPr>
        <p:txBody>
          <a:bodyPr wrap="none" lIns="0" tIns="0" rIns="0" bIns="0" rtlCol="0" anchor="t"/>
          <a:lstStyle/>
          <a:p>
            <a:pPr marL="0" indent="0" algn="ctr">
              <a:lnSpc>
                <a:spcPts val="2350"/>
              </a:lnSpc>
              <a:buNone/>
            </a:pPr>
            <a:r>
              <a:rPr lang="en-US" sz="2350" dirty="0">
                <a:solidFill>
                  <a:srgbClr val="2B4150"/>
                </a:solidFill>
                <a:latin typeface="MuseoModerno" pitchFamily="34" charset="0"/>
                <a:ea typeface="MuseoModerno" pitchFamily="34" charset="-122"/>
                <a:cs typeface="MuseoModerno" pitchFamily="34" charset="-120"/>
              </a:rPr>
              <a:t>1</a:t>
            </a:r>
            <a:endParaRPr lang="en-US" sz="2350" dirty="0"/>
          </a:p>
        </p:txBody>
      </p:sp>
      <p:sp>
        <p:nvSpPr>
          <p:cNvPr id="9" name="Text 6"/>
          <p:cNvSpPr/>
          <p:nvPr/>
        </p:nvSpPr>
        <p:spPr>
          <a:xfrm>
            <a:off x="7601188" y="2594491"/>
            <a:ext cx="2517815" cy="314682"/>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pitchFamily="34" charset="0"/>
                <a:ea typeface="MuseoModerno" pitchFamily="34" charset="-122"/>
                <a:cs typeface="MuseoModerno" pitchFamily="34" charset="-120"/>
              </a:rPr>
              <a:t>Bait</a:t>
            </a:r>
            <a:endParaRPr lang="en-US" sz="1950" dirty="0"/>
          </a:p>
        </p:txBody>
      </p:sp>
      <p:sp>
        <p:nvSpPr>
          <p:cNvPr id="10" name="Text 7"/>
          <p:cNvSpPr/>
          <p:nvPr/>
        </p:nvSpPr>
        <p:spPr>
          <a:xfrm>
            <a:off x="7601188" y="3030022"/>
            <a:ext cx="6324243" cy="322302"/>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The initial lure, often a compelling email, text, or website.</a:t>
            </a:r>
            <a:endParaRPr lang="en-US" sz="1550" dirty="0"/>
          </a:p>
        </p:txBody>
      </p:sp>
      <p:sp>
        <p:nvSpPr>
          <p:cNvPr id="11" name="Shape 8"/>
          <p:cNvSpPr/>
          <p:nvPr/>
        </p:nvSpPr>
        <p:spPr>
          <a:xfrm>
            <a:off x="6697147" y="4196715"/>
            <a:ext cx="704969" cy="22860"/>
          </a:xfrm>
          <a:prstGeom prst="roundRect">
            <a:avLst>
              <a:gd name="adj" fmla="val 132172"/>
            </a:avLst>
          </a:prstGeom>
          <a:solidFill>
            <a:srgbClr val="D9D4C9"/>
          </a:solidFill>
          <a:ln/>
        </p:spPr>
      </p:sp>
      <p:sp>
        <p:nvSpPr>
          <p:cNvPr id="12" name="Shape 9"/>
          <p:cNvSpPr/>
          <p:nvPr/>
        </p:nvSpPr>
        <p:spPr>
          <a:xfrm>
            <a:off x="6266855" y="3981569"/>
            <a:ext cx="453152" cy="453152"/>
          </a:xfrm>
          <a:prstGeom prst="roundRect">
            <a:avLst>
              <a:gd name="adj" fmla="val 6668"/>
            </a:avLst>
          </a:prstGeom>
          <a:solidFill>
            <a:srgbClr val="F3EEE3"/>
          </a:solidFill>
          <a:ln/>
        </p:spPr>
      </p:sp>
      <p:sp>
        <p:nvSpPr>
          <p:cNvPr id="13" name="Text 10"/>
          <p:cNvSpPr/>
          <p:nvPr/>
        </p:nvSpPr>
        <p:spPr>
          <a:xfrm>
            <a:off x="6409373" y="4057055"/>
            <a:ext cx="167997" cy="302181"/>
          </a:xfrm>
          <a:prstGeom prst="rect">
            <a:avLst/>
          </a:prstGeom>
          <a:noFill/>
          <a:ln/>
        </p:spPr>
        <p:txBody>
          <a:bodyPr wrap="none" lIns="0" tIns="0" rIns="0" bIns="0" rtlCol="0" anchor="t"/>
          <a:lstStyle/>
          <a:p>
            <a:pPr marL="0" indent="0" algn="ctr">
              <a:lnSpc>
                <a:spcPts val="2350"/>
              </a:lnSpc>
              <a:buNone/>
            </a:pPr>
            <a:r>
              <a:rPr lang="en-US" sz="2350" dirty="0">
                <a:solidFill>
                  <a:srgbClr val="2B4150"/>
                </a:solidFill>
                <a:latin typeface="MuseoModerno" pitchFamily="34" charset="0"/>
                <a:ea typeface="MuseoModerno" pitchFamily="34" charset="-122"/>
                <a:cs typeface="MuseoModerno" pitchFamily="34" charset="-120"/>
              </a:rPr>
              <a:t>2</a:t>
            </a:r>
            <a:endParaRPr lang="en-US" sz="2350" dirty="0"/>
          </a:p>
        </p:txBody>
      </p:sp>
      <p:sp>
        <p:nvSpPr>
          <p:cNvPr id="14" name="Text 11"/>
          <p:cNvSpPr/>
          <p:nvPr/>
        </p:nvSpPr>
        <p:spPr>
          <a:xfrm>
            <a:off x="7601188" y="3956328"/>
            <a:ext cx="2517815" cy="314682"/>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pitchFamily="34" charset="0"/>
                <a:ea typeface="MuseoModerno" pitchFamily="34" charset="-122"/>
                <a:cs typeface="MuseoModerno" pitchFamily="34" charset="-120"/>
              </a:rPr>
              <a:t>Hook</a:t>
            </a:r>
            <a:endParaRPr lang="en-US" sz="1950" dirty="0"/>
          </a:p>
        </p:txBody>
      </p:sp>
      <p:sp>
        <p:nvSpPr>
          <p:cNvPr id="15" name="Text 12"/>
          <p:cNvSpPr/>
          <p:nvPr/>
        </p:nvSpPr>
        <p:spPr>
          <a:xfrm>
            <a:off x="7601188" y="4391858"/>
            <a:ext cx="6324243" cy="322302"/>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The deceptive element that tricks the victim into taking action.</a:t>
            </a:r>
            <a:endParaRPr lang="en-US" sz="1550" dirty="0"/>
          </a:p>
        </p:txBody>
      </p:sp>
      <p:sp>
        <p:nvSpPr>
          <p:cNvPr id="16" name="Shape 13"/>
          <p:cNvSpPr/>
          <p:nvPr/>
        </p:nvSpPr>
        <p:spPr>
          <a:xfrm>
            <a:off x="6697147" y="5558552"/>
            <a:ext cx="704969" cy="22860"/>
          </a:xfrm>
          <a:prstGeom prst="roundRect">
            <a:avLst>
              <a:gd name="adj" fmla="val 132172"/>
            </a:avLst>
          </a:prstGeom>
          <a:solidFill>
            <a:srgbClr val="D9D4C9"/>
          </a:solidFill>
          <a:ln/>
        </p:spPr>
      </p:sp>
      <p:sp>
        <p:nvSpPr>
          <p:cNvPr id="17" name="Shape 14"/>
          <p:cNvSpPr/>
          <p:nvPr/>
        </p:nvSpPr>
        <p:spPr>
          <a:xfrm>
            <a:off x="6266855" y="5343406"/>
            <a:ext cx="453152" cy="453152"/>
          </a:xfrm>
          <a:prstGeom prst="roundRect">
            <a:avLst>
              <a:gd name="adj" fmla="val 6668"/>
            </a:avLst>
          </a:prstGeom>
          <a:solidFill>
            <a:srgbClr val="F3EEE3"/>
          </a:solidFill>
          <a:ln/>
        </p:spPr>
      </p:sp>
      <p:sp>
        <p:nvSpPr>
          <p:cNvPr id="18" name="Text 15"/>
          <p:cNvSpPr/>
          <p:nvPr/>
        </p:nvSpPr>
        <p:spPr>
          <a:xfrm>
            <a:off x="6408539" y="5418892"/>
            <a:ext cx="169783" cy="302181"/>
          </a:xfrm>
          <a:prstGeom prst="rect">
            <a:avLst/>
          </a:prstGeom>
          <a:noFill/>
          <a:ln/>
        </p:spPr>
        <p:txBody>
          <a:bodyPr wrap="none" lIns="0" tIns="0" rIns="0" bIns="0" rtlCol="0" anchor="t"/>
          <a:lstStyle/>
          <a:p>
            <a:pPr marL="0" indent="0" algn="ctr">
              <a:lnSpc>
                <a:spcPts val="2350"/>
              </a:lnSpc>
              <a:buNone/>
            </a:pPr>
            <a:r>
              <a:rPr lang="en-US" sz="2350" dirty="0">
                <a:solidFill>
                  <a:srgbClr val="2B4150"/>
                </a:solidFill>
                <a:latin typeface="MuseoModerno" pitchFamily="34" charset="0"/>
                <a:ea typeface="MuseoModerno" pitchFamily="34" charset="-122"/>
                <a:cs typeface="MuseoModerno" pitchFamily="34" charset="-120"/>
              </a:rPr>
              <a:t>3</a:t>
            </a:r>
            <a:endParaRPr lang="en-US" sz="2350" dirty="0"/>
          </a:p>
        </p:txBody>
      </p:sp>
      <p:sp>
        <p:nvSpPr>
          <p:cNvPr id="19" name="Text 16"/>
          <p:cNvSpPr/>
          <p:nvPr/>
        </p:nvSpPr>
        <p:spPr>
          <a:xfrm>
            <a:off x="7601188" y="5318165"/>
            <a:ext cx="2517815" cy="314682"/>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pitchFamily="34" charset="0"/>
                <a:ea typeface="MuseoModerno" pitchFamily="34" charset="-122"/>
                <a:cs typeface="MuseoModerno" pitchFamily="34" charset="-120"/>
              </a:rPr>
              <a:t>Line</a:t>
            </a:r>
            <a:endParaRPr lang="en-US" sz="1950" dirty="0"/>
          </a:p>
        </p:txBody>
      </p:sp>
      <p:sp>
        <p:nvSpPr>
          <p:cNvPr id="20" name="Text 17"/>
          <p:cNvSpPr/>
          <p:nvPr/>
        </p:nvSpPr>
        <p:spPr>
          <a:xfrm>
            <a:off x="7601188" y="5753695"/>
            <a:ext cx="6324243" cy="322302"/>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The pathway used to steal the victim's information.</a:t>
            </a:r>
            <a:endParaRPr lang="en-US" sz="1550" dirty="0"/>
          </a:p>
        </p:txBody>
      </p:sp>
      <p:sp>
        <p:nvSpPr>
          <p:cNvPr id="21" name="Shape 18"/>
          <p:cNvSpPr/>
          <p:nvPr/>
        </p:nvSpPr>
        <p:spPr>
          <a:xfrm>
            <a:off x="6697147" y="6920389"/>
            <a:ext cx="704969" cy="22860"/>
          </a:xfrm>
          <a:prstGeom prst="roundRect">
            <a:avLst>
              <a:gd name="adj" fmla="val 132172"/>
            </a:avLst>
          </a:prstGeom>
          <a:solidFill>
            <a:srgbClr val="D9D4C9"/>
          </a:solidFill>
          <a:ln/>
        </p:spPr>
      </p:sp>
      <p:sp>
        <p:nvSpPr>
          <p:cNvPr id="22" name="Shape 19"/>
          <p:cNvSpPr/>
          <p:nvPr/>
        </p:nvSpPr>
        <p:spPr>
          <a:xfrm>
            <a:off x="6266855" y="6705243"/>
            <a:ext cx="453152" cy="453152"/>
          </a:xfrm>
          <a:prstGeom prst="roundRect">
            <a:avLst>
              <a:gd name="adj" fmla="val 6668"/>
            </a:avLst>
          </a:prstGeom>
          <a:solidFill>
            <a:srgbClr val="F3EEE3"/>
          </a:solidFill>
          <a:ln/>
        </p:spPr>
      </p:sp>
      <p:sp>
        <p:nvSpPr>
          <p:cNvPr id="23" name="Text 20"/>
          <p:cNvSpPr/>
          <p:nvPr/>
        </p:nvSpPr>
        <p:spPr>
          <a:xfrm>
            <a:off x="6396157" y="6780728"/>
            <a:ext cx="194548" cy="302181"/>
          </a:xfrm>
          <a:prstGeom prst="rect">
            <a:avLst/>
          </a:prstGeom>
          <a:noFill/>
          <a:ln/>
        </p:spPr>
        <p:txBody>
          <a:bodyPr wrap="none" lIns="0" tIns="0" rIns="0" bIns="0" rtlCol="0" anchor="t"/>
          <a:lstStyle/>
          <a:p>
            <a:pPr marL="0" indent="0" algn="ctr">
              <a:lnSpc>
                <a:spcPts val="2350"/>
              </a:lnSpc>
              <a:buNone/>
            </a:pPr>
            <a:r>
              <a:rPr lang="en-US" sz="2350" dirty="0">
                <a:solidFill>
                  <a:srgbClr val="2B4150"/>
                </a:solidFill>
                <a:latin typeface="MuseoModerno" pitchFamily="34" charset="0"/>
                <a:ea typeface="MuseoModerno" pitchFamily="34" charset="-122"/>
                <a:cs typeface="MuseoModerno" pitchFamily="34" charset="-120"/>
              </a:rPr>
              <a:t>4</a:t>
            </a:r>
            <a:endParaRPr lang="en-US" sz="2350" dirty="0"/>
          </a:p>
        </p:txBody>
      </p:sp>
      <p:sp>
        <p:nvSpPr>
          <p:cNvPr id="24" name="Text 21"/>
          <p:cNvSpPr/>
          <p:nvPr/>
        </p:nvSpPr>
        <p:spPr>
          <a:xfrm>
            <a:off x="7601188" y="6680002"/>
            <a:ext cx="2517815" cy="314682"/>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pitchFamily="34" charset="0"/>
                <a:ea typeface="MuseoModerno" pitchFamily="34" charset="-122"/>
                <a:cs typeface="MuseoModerno" pitchFamily="34" charset="-120"/>
              </a:rPr>
              <a:t>Catch</a:t>
            </a:r>
            <a:endParaRPr lang="en-US" sz="1950" dirty="0"/>
          </a:p>
        </p:txBody>
      </p:sp>
      <p:sp>
        <p:nvSpPr>
          <p:cNvPr id="25" name="Text 22"/>
          <p:cNvSpPr/>
          <p:nvPr/>
        </p:nvSpPr>
        <p:spPr>
          <a:xfrm>
            <a:off x="7601188" y="7115532"/>
            <a:ext cx="6324243" cy="322302"/>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Source Sans Pro" pitchFamily="34" charset="0"/>
                <a:ea typeface="Source Sans Pro" pitchFamily="34" charset="-122"/>
                <a:cs typeface="Source Sans Pro" pitchFamily="34" charset="-120"/>
              </a:rPr>
              <a:t>The successful acquisition of sensitive information.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2174200"/>
            <a:ext cx="7727871"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pitchFamily="34" charset="0"/>
                <a:ea typeface="MuseoModerno" pitchFamily="34" charset="-122"/>
                <a:cs typeface="MuseoModerno" pitchFamily="34" charset="-120"/>
              </a:rPr>
              <a:t>Real-Life Phishing Examples</a:t>
            </a:r>
            <a:endParaRPr lang="en-US" sz="4450" dirty="0"/>
          </a:p>
        </p:txBody>
      </p:sp>
      <p:sp>
        <p:nvSpPr>
          <p:cNvPr id="3" name="Text 1"/>
          <p:cNvSpPr/>
          <p:nvPr/>
        </p:nvSpPr>
        <p:spPr>
          <a:xfrm>
            <a:off x="793790" y="3336608"/>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Real-life phishing examples highlight the diverse tactics used by attackers. It's crucial to be aware of these examples to protect yourself.</a:t>
            </a:r>
            <a:endParaRPr lang="en-US" sz="1750" dirty="0"/>
          </a:p>
        </p:txBody>
      </p:sp>
      <p:sp>
        <p:nvSpPr>
          <p:cNvPr id="4" name="Text 2"/>
          <p:cNvSpPr/>
          <p:nvPr/>
        </p:nvSpPr>
        <p:spPr>
          <a:xfrm>
            <a:off x="793790" y="4181475"/>
            <a:ext cx="3110270"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pitchFamily="34" charset="0"/>
                <a:ea typeface="MuseoModerno" pitchFamily="34" charset="-122"/>
                <a:cs typeface="MuseoModerno" pitchFamily="34" charset="-120"/>
              </a:rPr>
              <a:t>Fake Account Recovery</a:t>
            </a:r>
            <a:endParaRPr lang="en-US" sz="2200" dirty="0"/>
          </a:p>
        </p:txBody>
      </p:sp>
      <p:sp>
        <p:nvSpPr>
          <p:cNvPr id="5" name="Text 3"/>
          <p:cNvSpPr/>
          <p:nvPr/>
        </p:nvSpPr>
        <p:spPr>
          <a:xfrm>
            <a:off x="793790" y="476261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An email claiming to be from a popular social media platform, prompting users to reset their password.</a:t>
            </a:r>
            <a:endParaRPr lang="en-US" sz="1750" dirty="0"/>
          </a:p>
        </p:txBody>
      </p:sp>
      <p:sp>
        <p:nvSpPr>
          <p:cNvPr id="6" name="Text 4"/>
          <p:cNvSpPr/>
          <p:nvPr/>
        </p:nvSpPr>
        <p:spPr>
          <a:xfrm>
            <a:off x="5332928" y="4181475"/>
            <a:ext cx="3783568"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pitchFamily="34" charset="0"/>
                <a:ea typeface="MuseoModerno" pitchFamily="34" charset="-122"/>
                <a:cs typeface="MuseoModerno" pitchFamily="34" charset="-120"/>
              </a:rPr>
              <a:t>Fake Shipping Notifications</a:t>
            </a:r>
            <a:endParaRPr lang="en-US" sz="2200" dirty="0"/>
          </a:p>
        </p:txBody>
      </p:sp>
      <p:sp>
        <p:nvSpPr>
          <p:cNvPr id="7" name="Text 5"/>
          <p:cNvSpPr/>
          <p:nvPr/>
        </p:nvSpPr>
        <p:spPr>
          <a:xfrm>
            <a:off x="5332928" y="476261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 text message claiming to be from a shipping company, asking for your tracking information.</a:t>
            </a:r>
            <a:endParaRPr lang="en-US" sz="1750" dirty="0"/>
          </a:p>
        </p:txBody>
      </p:sp>
      <p:sp>
        <p:nvSpPr>
          <p:cNvPr id="8" name="Text 6"/>
          <p:cNvSpPr/>
          <p:nvPr/>
        </p:nvSpPr>
        <p:spPr>
          <a:xfrm>
            <a:off x="9872067" y="418147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pitchFamily="34" charset="0"/>
                <a:ea typeface="MuseoModerno" pitchFamily="34" charset="-122"/>
                <a:cs typeface="MuseoModerno" pitchFamily="34" charset="-120"/>
              </a:rPr>
              <a:t>Fake Invoice Scams</a:t>
            </a:r>
            <a:endParaRPr lang="en-US" sz="2200" dirty="0"/>
          </a:p>
        </p:txBody>
      </p:sp>
      <p:sp>
        <p:nvSpPr>
          <p:cNvPr id="9" name="Text 7"/>
          <p:cNvSpPr/>
          <p:nvPr/>
        </p:nvSpPr>
        <p:spPr>
          <a:xfrm>
            <a:off x="9872067" y="476261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 deceptive email claiming to be an invoice from a vendor, prompting you to download a malicious file.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1139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pitchFamily="34" charset="0"/>
                <a:ea typeface="MuseoModerno" pitchFamily="34" charset="-122"/>
                <a:cs typeface="MuseoModerno" pitchFamily="34" charset="-120"/>
              </a:rPr>
              <a:t>Identifying Phishing Attempts</a:t>
            </a:r>
            <a:endParaRPr lang="en-US" sz="4450" dirty="0"/>
          </a:p>
        </p:txBody>
      </p:sp>
      <p:sp>
        <p:nvSpPr>
          <p:cNvPr id="4" name="Text 1"/>
          <p:cNvSpPr/>
          <p:nvPr/>
        </p:nvSpPr>
        <p:spPr>
          <a:xfrm>
            <a:off x="793790" y="246911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Identifying phishing attempts is crucial to prevent becoming a victim. There are telltale signs to look out for.</a:t>
            </a:r>
            <a:endParaRPr lang="en-US" sz="1750" dirty="0"/>
          </a:p>
        </p:txBody>
      </p:sp>
      <p:sp>
        <p:nvSpPr>
          <p:cNvPr id="5" name="Shape 2"/>
          <p:cNvSpPr/>
          <p:nvPr/>
        </p:nvSpPr>
        <p:spPr>
          <a:xfrm>
            <a:off x="793790" y="3450074"/>
            <a:ext cx="7556421" cy="4068128"/>
          </a:xfrm>
          <a:prstGeom prst="roundRect">
            <a:avLst>
              <a:gd name="adj" fmla="val 836"/>
            </a:avLst>
          </a:prstGeom>
          <a:noFill/>
          <a:ln w="7620">
            <a:solidFill>
              <a:srgbClr val="000000">
                <a:alpha val="8000"/>
              </a:srgbClr>
            </a:solidFill>
            <a:prstDash val="solid"/>
          </a:ln>
        </p:spPr>
      </p:sp>
      <p:sp>
        <p:nvSpPr>
          <p:cNvPr id="6" name="Shape 3"/>
          <p:cNvSpPr/>
          <p:nvPr/>
        </p:nvSpPr>
        <p:spPr>
          <a:xfrm>
            <a:off x="801410" y="3457694"/>
            <a:ext cx="7541181" cy="1013222"/>
          </a:xfrm>
          <a:prstGeom prst="rect">
            <a:avLst/>
          </a:prstGeom>
          <a:solidFill>
            <a:srgbClr val="FFFFFF">
              <a:alpha val="4000"/>
            </a:srgbClr>
          </a:solidFill>
          <a:ln/>
        </p:spPr>
      </p:sp>
      <p:sp>
        <p:nvSpPr>
          <p:cNvPr id="7" name="Text 4"/>
          <p:cNvSpPr/>
          <p:nvPr/>
        </p:nvSpPr>
        <p:spPr>
          <a:xfrm>
            <a:off x="1028224" y="3601403"/>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Suspicious Sender</a:t>
            </a:r>
            <a:endParaRPr lang="en-US" sz="1750" dirty="0"/>
          </a:p>
        </p:txBody>
      </p:sp>
      <p:sp>
        <p:nvSpPr>
          <p:cNvPr id="8" name="Text 5"/>
          <p:cNvSpPr/>
          <p:nvPr/>
        </p:nvSpPr>
        <p:spPr>
          <a:xfrm>
            <a:off x="4802624" y="3601403"/>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Unfamiliar sender or sender address.</a:t>
            </a:r>
            <a:endParaRPr lang="en-US" sz="1750" dirty="0"/>
          </a:p>
        </p:txBody>
      </p:sp>
      <p:sp>
        <p:nvSpPr>
          <p:cNvPr id="9" name="Shape 6"/>
          <p:cNvSpPr/>
          <p:nvPr/>
        </p:nvSpPr>
        <p:spPr>
          <a:xfrm>
            <a:off x="801410" y="4470916"/>
            <a:ext cx="7541181" cy="1013222"/>
          </a:xfrm>
          <a:prstGeom prst="rect">
            <a:avLst/>
          </a:prstGeom>
          <a:solidFill>
            <a:srgbClr val="000000">
              <a:alpha val="4000"/>
            </a:srgbClr>
          </a:solidFill>
          <a:ln/>
        </p:spPr>
      </p:sp>
      <p:sp>
        <p:nvSpPr>
          <p:cNvPr id="10" name="Text 7"/>
          <p:cNvSpPr/>
          <p:nvPr/>
        </p:nvSpPr>
        <p:spPr>
          <a:xfrm>
            <a:off x="1028224" y="4614624"/>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Urgent Tone</a:t>
            </a:r>
            <a:endParaRPr lang="en-US" sz="1750" dirty="0"/>
          </a:p>
        </p:txBody>
      </p:sp>
      <p:sp>
        <p:nvSpPr>
          <p:cNvPr id="11" name="Text 8"/>
          <p:cNvSpPr/>
          <p:nvPr/>
        </p:nvSpPr>
        <p:spPr>
          <a:xfrm>
            <a:off x="4802624" y="4614624"/>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Emails or texts that demand immediate action.</a:t>
            </a:r>
            <a:endParaRPr lang="en-US" sz="1750" dirty="0"/>
          </a:p>
        </p:txBody>
      </p:sp>
      <p:sp>
        <p:nvSpPr>
          <p:cNvPr id="12" name="Shape 9"/>
          <p:cNvSpPr/>
          <p:nvPr/>
        </p:nvSpPr>
        <p:spPr>
          <a:xfrm>
            <a:off x="801410" y="5484138"/>
            <a:ext cx="7541181" cy="1013222"/>
          </a:xfrm>
          <a:prstGeom prst="rect">
            <a:avLst/>
          </a:prstGeom>
          <a:solidFill>
            <a:srgbClr val="FFFFFF">
              <a:alpha val="4000"/>
            </a:srgbClr>
          </a:solidFill>
          <a:ln/>
        </p:spPr>
      </p:sp>
      <p:sp>
        <p:nvSpPr>
          <p:cNvPr id="13" name="Text 10"/>
          <p:cNvSpPr/>
          <p:nvPr/>
        </p:nvSpPr>
        <p:spPr>
          <a:xfrm>
            <a:off x="1028224" y="562784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Links or Attachments</a:t>
            </a:r>
            <a:endParaRPr lang="en-US" sz="1750" dirty="0"/>
          </a:p>
        </p:txBody>
      </p:sp>
      <p:sp>
        <p:nvSpPr>
          <p:cNvPr id="14" name="Text 11"/>
          <p:cNvSpPr/>
          <p:nvPr/>
        </p:nvSpPr>
        <p:spPr>
          <a:xfrm>
            <a:off x="4802624" y="5627846"/>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Suspicious links or attachments that seem out of place.</a:t>
            </a:r>
            <a:endParaRPr lang="en-US" sz="1750" dirty="0"/>
          </a:p>
        </p:txBody>
      </p:sp>
      <p:sp>
        <p:nvSpPr>
          <p:cNvPr id="15" name="Shape 12"/>
          <p:cNvSpPr/>
          <p:nvPr/>
        </p:nvSpPr>
        <p:spPr>
          <a:xfrm>
            <a:off x="801410" y="6497360"/>
            <a:ext cx="7541181" cy="1013222"/>
          </a:xfrm>
          <a:prstGeom prst="rect">
            <a:avLst/>
          </a:prstGeom>
          <a:solidFill>
            <a:srgbClr val="000000">
              <a:alpha val="4000"/>
            </a:srgbClr>
          </a:solidFill>
          <a:ln/>
        </p:spPr>
      </p:sp>
      <p:sp>
        <p:nvSpPr>
          <p:cNvPr id="16" name="Text 13"/>
          <p:cNvSpPr/>
          <p:nvPr/>
        </p:nvSpPr>
        <p:spPr>
          <a:xfrm>
            <a:off x="1028224" y="66410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Grammatical Errors</a:t>
            </a:r>
            <a:endParaRPr lang="en-US" sz="1750" dirty="0"/>
          </a:p>
        </p:txBody>
      </p:sp>
      <p:sp>
        <p:nvSpPr>
          <p:cNvPr id="17" name="Text 14"/>
          <p:cNvSpPr/>
          <p:nvPr/>
        </p:nvSpPr>
        <p:spPr>
          <a:xfrm>
            <a:off x="4802624" y="6641068"/>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Poor grammar or spelling mistakes.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862"/>
          </a:xfrm>
          <a:prstGeom prst="rect">
            <a:avLst/>
          </a:prstGeom>
        </p:spPr>
      </p:pic>
      <p:sp>
        <p:nvSpPr>
          <p:cNvPr id="3" name="Text 0"/>
          <p:cNvSpPr/>
          <p:nvPr/>
        </p:nvSpPr>
        <p:spPr>
          <a:xfrm>
            <a:off x="6106597" y="487323"/>
            <a:ext cx="7140178" cy="553760"/>
          </a:xfrm>
          <a:prstGeom prst="rect">
            <a:avLst/>
          </a:prstGeom>
          <a:noFill/>
          <a:ln/>
        </p:spPr>
        <p:txBody>
          <a:bodyPr wrap="none" lIns="0" tIns="0" rIns="0" bIns="0" rtlCol="0" anchor="t"/>
          <a:lstStyle/>
          <a:p>
            <a:pPr marL="0" indent="0">
              <a:lnSpc>
                <a:spcPts val="4350"/>
              </a:lnSpc>
              <a:buNone/>
            </a:pPr>
            <a:r>
              <a:rPr lang="en-US" sz="3450" dirty="0">
                <a:solidFill>
                  <a:srgbClr val="124E73"/>
                </a:solidFill>
                <a:latin typeface="MuseoModerno" pitchFamily="34" charset="0"/>
                <a:ea typeface="MuseoModerno" pitchFamily="34" charset="-122"/>
                <a:cs typeface="MuseoModerno" pitchFamily="34" charset="-120"/>
              </a:rPr>
              <a:t>Protecting Yourself from Phishing</a:t>
            </a:r>
            <a:endParaRPr lang="en-US" sz="3450" dirty="0"/>
          </a:p>
        </p:txBody>
      </p:sp>
      <p:sp>
        <p:nvSpPr>
          <p:cNvPr id="4" name="Text 1"/>
          <p:cNvSpPr/>
          <p:nvPr/>
        </p:nvSpPr>
        <p:spPr>
          <a:xfrm>
            <a:off x="6106597" y="1306830"/>
            <a:ext cx="7903607" cy="567214"/>
          </a:xfrm>
          <a:prstGeom prst="rect">
            <a:avLst/>
          </a:prstGeom>
          <a:noFill/>
          <a:ln/>
        </p:spPr>
        <p:txBody>
          <a:bodyPr wrap="square" lIns="0" tIns="0" rIns="0" bIns="0" rtlCol="0" anchor="t"/>
          <a:lstStyle/>
          <a:p>
            <a:pPr marL="0" indent="0">
              <a:lnSpc>
                <a:spcPts val="2200"/>
              </a:lnSpc>
              <a:buNone/>
            </a:pPr>
            <a:r>
              <a:rPr lang="en-US" sz="1350" dirty="0">
                <a:solidFill>
                  <a:srgbClr val="2B4150"/>
                </a:solidFill>
                <a:latin typeface="Source Sans Pro" pitchFamily="34" charset="0"/>
                <a:ea typeface="Source Sans Pro" pitchFamily="34" charset="-122"/>
                <a:cs typeface="Source Sans Pro" pitchFamily="34" charset="-120"/>
              </a:rPr>
              <a:t>Staying vigilant and implementing preventative measures can significantly reduce your risk of falling victim to phishing attacks.</a:t>
            </a:r>
            <a:endParaRPr lang="en-US" sz="1350" dirty="0"/>
          </a:p>
        </p:txBody>
      </p:sp>
      <p:pic>
        <p:nvPicPr>
          <p:cNvPr id="5" name="Image 1" descr="preencoded.png"/>
          <p:cNvPicPr>
            <a:picLocks noChangeAspect="1"/>
          </p:cNvPicPr>
          <p:nvPr/>
        </p:nvPicPr>
        <p:blipFill>
          <a:blip r:embed="rId4"/>
          <a:stretch>
            <a:fillRect/>
          </a:stretch>
        </p:blipFill>
        <p:spPr>
          <a:xfrm>
            <a:off x="6106597" y="2073354"/>
            <a:ext cx="886063" cy="1417796"/>
          </a:xfrm>
          <a:prstGeom prst="rect">
            <a:avLst/>
          </a:prstGeom>
        </p:spPr>
      </p:pic>
      <p:sp>
        <p:nvSpPr>
          <p:cNvPr id="6" name="Text 2"/>
          <p:cNvSpPr/>
          <p:nvPr/>
        </p:nvSpPr>
        <p:spPr>
          <a:xfrm>
            <a:off x="7258407" y="2250519"/>
            <a:ext cx="2215277" cy="276939"/>
          </a:xfrm>
          <a:prstGeom prst="rect">
            <a:avLst/>
          </a:prstGeom>
          <a:noFill/>
          <a:ln/>
        </p:spPr>
        <p:txBody>
          <a:bodyPr wrap="none" lIns="0" tIns="0" rIns="0" bIns="0" rtlCol="0" anchor="t"/>
          <a:lstStyle/>
          <a:p>
            <a:pPr marL="0" indent="0" algn="l">
              <a:lnSpc>
                <a:spcPts val="2150"/>
              </a:lnSpc>
              <a:buNone/>
            </a:pPr>
            <a:r>
              <a:rPr lang="en-US" sz="1700" dirty="0">
                <a:solidFill>
                  <a:srgbClr val="2B4150"/>
                </a:solidFill>
                <a:latin typeface="MuseoModerno" pitchFamily="34" charset="0"/>
                <a:ea typeface="MuseoModerno" pitchFamily="34" charset="-122"/>
                <a:cs typeface="MuseoModerno" pitchFamily="34" charset="-120"/>
              </a:rPr>
              <a:t>Be Skeptical</a:t>
            </a:r>
            <a:endParaRPr lang="en-US" sz="1700" dirty="0"/>
          </a:p>
        </p:txBody>
      </p:sp>
      <p:sp>
        <p:nvSpPr>
          <p:cNvPr id="7" name="Text 3"/>
          <p:cNvSpPr/>
          <p:nvPr/>
        </p:nvSpPr>
        <p:spPr>
          <a:xfrm>
            <a:off x="7258407" y="2633782"/>
            <a:ext cx="6751796" cy="283607"/>
          </a:xfrm>
          <a:prstGeom prst="rect">
            <a:avLst/>
          </a:prstGeom>
          <a:noFill/>
          <a:ln/>
        </p:spPr>
        <p:txBody>
          <a:bodyPr wrap="none" lIns="0" tIns="0" rIns="0" bIns="0" rtlCol="0" anchor="t"/>
          <a:lstStyle/>
          <a:p>
            <a:pPr marL="0" indent="0" algn="l">
              <a:lnSpc>
                <a:spcPts val="2200"/>
              </a:lnSpc>
              <a:buNone/>
            </a:pPr>
            <a:r>
              <a:rPr lang="en-US" sz="1350" dirty="0">
                <a:solidFill>
                  <a:srgbClr val="2B4150"/>
                </a:solidFill>
                <a:latin typeface="Source Sans Pro" pitchFamily="34" charset="0"/>
                <a:ea typeface="Source Sans Pro" pitchFamily="34" charset="-122"/>
                <a:cs typeface="Source Sans Pro" pitchFamily="34" charset="-120"/>
              </a:rPr>
              <a:t>Don't blindly trust emails, texts, or websites.</a:t>
            </a:r>
            <a:endParaRPr lang="en-US" sz="1350" dirty="0"/>
          </a:p>
        </p:txBody>
      </p:sp>
      <p:pic>
        <p:nvPicPr>
          <p:cNvPr id="8" name="Image 2" descr="preencoded.png"/>
          <p:cNvPicPr>
            <a:picLocks noChangeAspect="1"/>
          </p:cNvPicPr>
          <p:nvPr/>
        </p:nvPicPr>
        <p:blipFill>
          <a:blip r:embed="rId5"/>
          <a:stretch>
            <a:fillRect/>
          </a:stretch>
        </p:blipFill>
        <p:spPr>
          <a:xfrm>
            <a:off x="6106597" y="3491151"/>
            <a:ext cx="886063" cy="1417796"/>
          </a:xfrm>
          <a:prstGeom prst="rect">
            <a:avLst/>
          </a:prstGeom>
        </p:spPr>
      </p:pic>
      <p:sp>
        <p:nvSpPr>
          <p:cNvPr id="9" name="Text 4"/>
          <p:cNvSpPr/>
          <p:nvPr/>
        </p:nvSpPr>
        <p:spPr>
          <a:xfrm>
            <a:off x="7258407" y="3668316"/>
            <a:ext cx="2215277" cy="276939"/>
          </a:xfrm>
          <a:prstGeom prst="rect">
            <a:avLst/>
          </a:prstGeom>
          <a:noFill/>
          <a:ln/>
        </p:spPr>
        <p:txBody>
          <a:bodyPr wrap="none" lIns="0" tIns="0" rIns="0" bIns="0" rtlCol="0" anchor="t"/>
          <a:lstStyle/>
          <a:p>
            <a:pPr marL="0" indent="0" algn="l">
              <a:lnSpc>
                <a:spcPts val="2150"/>
              </a:lnSpc>
              <a:buNone/>
            </a:pPr>
            <a:r>
              <a:rPr lang="en-US" sz="1700" dirty="0">
                <a:solidFill>
                  <a:srgbClr val="2B4150"/>
                </a:solidFill>
                <a:latin typeface="MuseoModerno" pitchFamily="34" charset="0"/>
                <a:ea typeface="MuseoModerno" pitchFamily="34" charset="-122"/>
                <a:cs typeface="MuseoModerno" pitchFamily="34" charset="-120"/>
              </a:rPr>
              <a:t>Verify Information</a:t>
            </a:r>
            <a:endParaRPr lang="en-US" sz="1700" dirty="0"/>
          </a:p>
        </p:txBody>
      </p:sp>
      <p:sp>
        <p:nvSpPr>
          <p:cNvPr id="10" name="Text 5"/>
          <p:cNvSpPr/>
          <p:nvPr/>
        </p:nvSpPr>
        <p:spPr>
          <a:xfrm>
            <a:off x="7258407" y="4051578"/>
            <a:ext cx="6751796" cy="283607"/>
          </a:xfrm>
          <a:prstGeom prst="rect">
            <a:avLst/>
          </a:prstGeom>
          <a:noFill/>
          <a:ln/>
        </p:spPr>
        <p:txBody>
          <a:bodyPr wrap="none" lIns="0" tIns="0" rIns="0" bIns="0" rtlCol="0" anchor="t"/>
          <a:lstStyle/>
          <a:p>
            <a:pPr marL="0" indent="0" algn="l">
              <a:lnSpc>
                <a:spcPts val="2200"/>
              </a:lnSpc>
              <a:buNone/>
            </a:pPr>
            <a:r>
              <a:rPr lang="en-US" sz="1350" dirty="0">
                <a:solidFill>
                  <a:srgbClr val="2B4150"/>
                </a:solidFill>
                <a:latin typeface="Source Sans Pro" pitchFamily="34" charset="0"/>
                <a:ea typeface="Source Sans Pro" pitchFamily="34" charset="-122"/>
                <a:cs typeface="Source Sans Pro" pitchFamily="34" charset="-120"/>
              </a:rPr>
              <a:t>Double-check the source of any suspicious communication.</a:t>
            </a:r>
            <a:endParaRPr lang="en-US" sz="1350" dirty="0"/>
          </a:p>
        </p:txBody>
      </p:sp>
      <p:pic>
        <p:nvPicPr>
          <p:cNvPr id="11" name="Image 3" descr="preencoded.png"/>
          <p:cNvPicPr>
            <a:picLocks noChangeAspect="1"/>
          </p:cNvPicPr>
          <p:nvPr/>
        </p:nvPicPr>
        <p:blipFill>
          <a:blip r:embed="rId6"/>
          <a:stretch>
            <a:fillRect/>
          </a:stretch>
        </p:blipFill>
        <p:spPr>
          <a:xfrm>
            <a:off x="6106597" y="4908947"/>
            <a:ext cx="886063" cy="1417796"/>
          </a:xfrm>
          <a:prstGeom prst="rect">
            <a:avLst/>
          </a:prstGeom>
        </p:spPr>
      </p:pic>
      <p:sp>
        <p:nvSpPr>
          <p:cNvPr id="12" name="Text 6"/>
          <p:cNvSpPr/>
          <p:nvPr/>
        </p:nvSpPr>
        <p:spPr>
          <a:xfrm>
            <a:off x="7258407" y="5086112"/>
            <a:ext cx="2446734" cy="276939"/>
          </a:xfrm>
          <a:prstGeom prst="rect">
            <a:avLst/>
          </a:prstGeom>
          <a:noFill/>
          <a:ln/>
        </p:spPr>
        <p:txBody>
          <a:bodyPr wrap="none" lIns="0" tIns="0" rIns="0" bIns="0" rtlCol="0" anchor="t"/>
          <a:lstStyle/>
          <a:p>
            <a:pPr marL="0" indent="0" algn="l">
              <a:lnSpc>
                <a:spcPts val="2150"/>
              </a:lnSpc>
              <a:buNone/>
            </a:pPr>
            <a:r>
              <a:rPr lang="en-US" sz="1700" dirty="0">
                <a:solidFill>
                  <a:srgbClr val="2B4150"/>
                </a:solidFill>
                <a:latin typeface="MuseoModerno" pitchFamily="34" charset="0"/>
                <a:ea typeface="MuseoModerno" pitchFamily="34" charset="-122"/>
                <a:cs typeface="MuseoModerno" pitchFamily="34" charset="-120"/>
              </a:rPr>
              <a:t>Use Strong Passwords</a:t>
            </a:r>
            <a:endParaRPr lang="en-US" sz="1700" dirty="0"/>
          </a:p>
        </p:txBody>
      </p:sp>
      <p:sp>
        <p:nvSpPr>
          <p:cNvPr id="13" name="Text 7"/>
          <p:cNvSpPr/>
          <p:nvPr/>
        </p:nvSpPr>
        <p:spPr>
          <a:xfrm>
            <a:off x="7258407" y="5469374"/>
            <a:ext cx="6751796" cy="283607"/>
          </a:xfrm>
          <a:prstGeom prst="rect">
            <a:avLst/>
          </a:prstGeom>
          <a:noFill/>
          <a:ln/>
        </p:spPr>
        <p:txBody>
          <a:bodyPr wrap="none" lIns="0" tIns="0" rIns="0" bIns="0" rtlCol="0" anchor="t"/>
          <a:lstStyle/>
          <a:p>
            <a:pPr marL="0" indent="0" algn="l">
              <a:lnSpc>
                <a:spcPts val="2200"/>
              </a:lnSpc>
              <a:buNone/>
            </a:pPr>
            <a:r>
              <a:rPr lang="en-US" sz="1350" dirty="0">
                <a:solidFill>
                  <a:srgbClr val="2B4150"/>
                </a:solidFill>
                <a:latin typeface="Source Sans Pro" pitchFamily="34" charset="0"/>
                <a:ea typeface="Source Sans Pro" pitchFamily="34" charset="-122"/>
                <a:cs typeface="Source Sans Pro" pitchFamily="34" charset="-120"/>
              </a:rPr>
              <a:t>Create complex passwords and avoid using the same one for multiple accounts.</a:t>
            </a:r>
            <a:endParaRPr lang="en-US" sz="1350" dirty="0"/>
          </a:p>
        </p:txBody>
      </p:sp>
      <p:pic>
        <p:nvPicPr>
          <p:cNvPr id="14" name="Image 4" descr="preencoded.png"/>
          <p:cNvPicPr>
            <a:picLocks noChangeAspect="1"/>
          </p:cNvPicPr>
          <p:nvPr/>
        </p:nvPicPr>
        <p:blipFill>
          <a:blip r:embed="rId7"/>
          <a:stretch>
            <a:fillRect/>
          </a:stretch>
        </p:blipFill>
        <p:spPr>
          <a:xfrm>
            <a:off x="6106597" y="6326743"/>
            <a:ext cx="886063" cy="1417796"/>
          </a:xfrm>
          <a:prstGeom prst="rect">
            <a:avLst/>
          </a:prstGeom>
        </p:spPr>
      </p:pic>
      <p:sp>
        <p:nvSpPr>
          <p:cNvPr id="15" name="Text 8"/>
          <p:cNvSpPr/>
          <p:nvPr/>
        </p:nvSpPr>
        <p:spPr>
          <a:xfrm>
            <a:off x="7258407" y="6503908"/>
            <a:ext cx="2686288" cy="276939"/>
          </a:xfrm>
          <a:prstGeom prst="rect">
            <a:avLst/>
          </a:prstGeom>
          <a:noFill/>
          <a:ln/>
        </p:spPr>
        <p:txBody>
          <a:bodyPr wrap="none" lIns="0" tIns="0" rIns="0" bIns="0" rtlCol="0" anchor="t"/>
          <a:lstStyle/>
          <a:p>
            <a:pPr marL="0" indent="0" algn="l">
              <a:lnSpc>
                <a:spcPts val="2150"/>
              </a:lnSpc>
              <a:buNone/>
            </a:pPr>
            <a:r>
              <a:rPr lang="en-US" sz="1700" dirty="0">
                <a:solidFill>
                  <a:srgbClr val="2B4150"/>
                </a:solidFill>
                <a:latin typeface="MuseoModerno" pitchFamily="34" charset="0"/>
                <a:ea typeface="MuseoModerno" pitchFamily="34" charset="-122"/>
                <a:cs typeface="MuseoModerno" pitchFamily="34" charset="-120"/>
              </a:rPr>
              <a:t>Install Security Software</a:t>
            </a:r>
            <a:endParaRPr lang="en-US" sz="1700" dirty="0"/>
          </a:p>
        </p:txBody>
      </p:sp>
      <p:sp>
        <p:nvSpPr>
          <p:cNvPr id="16" name="Text 9"/>
          <p:cNvSpPr/>
          <p:nvPr/>
        </p:nvSpPr>
        <p:spPr>
          <a:xfrm>
            <a:off x="7258407" y="6887170"/>
            <a:ext cx="6751796" cy="283607"/>
          </a:xfrm>
          <a:prstGeom prst="rect">
            <a:avLst/>
          </a:prstGeom>
          <a:noFill/>
          <a:ln/>
        </p:spPr>
        <p:txBody>
          <a:bodyPr wrap="none" lIns="0" tIns="0" rIns="0" bIns="0" rtlCol="0" anchor="t"/>
          <a:lstStyle/>
          <a:p>
            <a:pPr marL="0" indent="0" algn="l">
              <a:lnSpc>
                <a:spcPts val="2200"/>
              </a:lnSpc>
              <a:buNone/>
            </a:pPr>
            <a:r>
              <a:rPr lang="en-US" sz="1350" dirty="0">
                <a:solidFill>
                  <a:srgbClr val="2B4150"/>
                </a:solidFill>
                <a:latin typeface="Source Sans Pro" pitchFamily="34" charset="0"/>
                <a:ea typeface="Source Sans Pro" pitchFamily="34" charset="-122"/>
                <a:cs typeface="Source Sans Pro" pitchFamily="34" charset="-120"/>
              </a:rPr>
              <a:t>Use antivirus and anti-malware software to protect your devices.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1999" y="926544"/>
            <a:ext cx="7545705" cy="671512"/>
          </a:xfrm>
          <a:prstGeom prst="rect">
            <a:avLst/>
          </a:prstGeom>
          <a:noFill/>
          <a:ln/>
        </p:spPr>
        <p:txBody>
          <a:bodyPr wrap="none" lIns="0" tIns="0" rIns="0" bIns="0" rtlCol="0" anchor="t"/>
          <a:lstStyle/>
          <a:p>
            <a:pPr marL="0" indent="0">
              <a:lnSpc>
                <a:spcPts val="5250"/>
              </a:lnSpc>
              <a:buNone/>
            </a:pPr>
            <a:r>
              <a:rPr lang="en-US" sz="4200" dirty="0">
                <a:solidFill>
                  <a:srgbClr val="124E73"/>
                </a:solidFill>
                <a:latin typeface="MuseoModerno" pitchFamily="34" charset="0"/>
                <a:ea typeface="MuseoModerno" pitchFamily="34" charset="-122"/>
                <a:cs typeface="MuseoModerno" pitchFamily="34" charset="-120"/>
              </a:rPr>
              <a:t>Reporting Phishing Incidents</a:t>
            </a:r>
            <a:endParaRPr lang="en-US" sz="4200" dirty="0"/>
          </a:p>
        </p:txBody>
      </p:sp>
      <p:sp>
        <p:nvSpPr>
          <p:cNvPr id="4" name="Text 1"/>
          <p:cNvSpPr/>
          <p:nvPr/>
        </p:nvSpPr>
        <p:spPr>
          <a:xfrm>
            <a:off x="751999" y="1920359"/>
            <a:ext cx="7640003" cy="687705"/>
          </a:xfrm>
          <a:prstGeom prst="rect">
            <a:avLst/>
          </a:prstGeom>
          <a:noFill/>
          <a:ln/>
        </p:spPr>
        <p:txBody>
          <a:bodyPr wrap="square" lIns="0" tIns="0" rIns="0" bIns="0" rtlCol="0" anchor="t"/>
          <a:lstStyle/>
          <a:p>
            <a:pPr marL="0" indent="0">
              <a:lnSpc>
                <a:spcPts val="2700"/>
              </a:lnSpc>
              <a:buNone/>
            </a:pPr>
            <a:r>
              <a:rPr lang="en-US" sz="1650" dirty="0">
                <a:solidFill>
                  <a:srgbClr val="2B4150"/>
                </a:solidFill>
                <a:latin typeface="Source Sans Pro" pitchFamily="34" charset="0"/>
                <a:ea typeface="Source Sans Pro" pitchFamily="34" charset="-122"/>
                <a:cs typeface="Source Sans Pro" pitchFamily="34" charset="-120"/>
              </a:rPr>
              <a:t>Reporting phishing incidents is crucial for raising awareness and protecting others from becoming victims.</a:t>
            </a:r>
            <a:endParaRPr lang="en-US" sz="1650" dirty="0"/>
          </a:p>
        </p:txBody>
      </p:sp>
      <p:pic>
        <p:nvPicPr>
          <p:cNvPr id="5" name="Image 1" descr="preencoded.png"/>
          <p:cNvPicPr>
            <a:picLocks noChangeAspect="1"/>
          </p:cNvPicPr>
          <p:nvPr/>
        </p:nvPicPr>
        <p:blipFill>
          <a:blip r:embed="rId4"/>
          <a:stretch>
            <a:fillRect/>
          </a:stretch>
        </p:blipFill>
        <p:spPr>
          <a:xfrm>
            <a:off x="751999" y="2849761"/>
            <a:ext cx="537210" cy="537210"/>
          </a:xfrm>
          <a:prstGeom prst="rect">
            <a:avLst/>
          </a:prstGeom>
        </p:spPr>
      </p:pic>
      <p:sp>
        <p:nvSpPr>
          <p:cNvPr id="6" name="Text 2"/>
          <p:cNvSpPr/>
          <p:nvPr/>
        </p:nvSpPr>
        <p:spPr>
          <a:xfrm>
            <a:off x="751999" y="3601760"/>
            <a:ext cx="3042761" cy="335756"/>
          </a:xfrm>
          <a:prstGeom prst="rect">
            <a:avLst/>
          </a:prstGeom>
          <a:noFill/>
          <a:ln/>
        </p:spPr>
        <p:txBody>
          <a:bodyPr wrap="none" lIns="0" tIns="0" rIns="0" bIns="0" rtlCol="0" anchor="t"/>
          <a:lstStyle/>
          <a:p>
            <a:pPr marL="0" indent="0" algn="l">
              <a:lnSpc>
                <a:spcPts val="2600"/>
              </a:lnSpc>
              <a:buNone/>
            </a:pPr>
            <a:r>
              <a:rPr lang="en-US" sz="2100" dirty="0">
                <a:solidFill>
                  <a:srgbClr val="2B4150"/>
                </a:solidFill>
                <a:latin typeface="MuseoModerno" pitchFamily="34" charset="0"/>
                <a:ea typeface="MuseoModerno" pitchFamily="34" charset="-122"/>
                <a:cs typeface="MuseoModerno" pitchFamily="34" charset="-120"/>
              </a:rPr>
              <a:t>Report to the Company</a:t>
            </a:r>
            <a:endParaRPr lang="en-US" sz="2100" dirty="0"/>
          </a:p>
        </p:txBody>
      </p:sp>
      <p:sp>
        <p:nvSpPr>
          <p:cNvPr id="7" name="Text 3"/>
          <p:cNvSpPr/>
          <p:nvPr/>
        </p:nvSpPr>
        <p:spPr>
          <a:xfrm>
            <a:off x="751999" y="4066342"/>
            <a:ext cx="3658791" cy="687705"/>
          </a:xfrm>
          <a:prstGeom prst="rect">
            <a:avLst/>
          </a:prstGeom>
          <a:noFill/>
          <a:ln/>
        </p:spPr>
        <p:txBody>
          <a:bodyPr wrap="square" lIns="0" tIns="0" rIns="0" bIns="0" rtlCol="0" anchor="t"/>
          <a:lstStyle/>
          <a:p>
            <a:pPr marL="0" indent="0" algn="l">
              <a:lnSpc>
                <a:spcPts val="2700"/>
              </a:lnSpc>
              <a:buNone/>
            </a:pPr>
            <a:r>
              <a:rPr lang="en-US" sz="1650" dirty="0">
                <a:solidFill>
                  <a:srgbClr val="2B4150"/>
                </a:solidFill>
                <a:latin typeface="Source Sans Pro" pitchFamily="34" charset="0"/>
                <a:ea typeface="Source Sans Pro" pitchFamily="34" charset="-122"/>
                <a:cs typeface="Source Sans Pro" pitchFamily="34" charset="-120"/>
              </a:rPr>
              <a:t>Contact the company you believe is being impersonated.</a:t>
            </a:r>
            <a:endParaRPr lang="en-US" sz="1650" dirty="0"/>
          </a:p>
        </p:txBody>
      </p:sp>
      <p:pic>
        <p:nvPicPr>
          <p:cNvPr id="8" name="Image 2" descr="preencoded.png"/>
          <p:cNvPicPr>
            <a:picLocks noChangeAspect="1"/>
          </p:cNvPicPr>
          <p:nvPr/>
        </p:nvPicPr>
        <p:blipFill>
          <a:blip r:embed="rId5"/>
          <a:stretch>
            <a:fillRect/>
          </a:stretch>
        </p:blipFill>
        <p:spPr>
          <a:xfrm>
            <a:off x="4733092" y="2849761"/>
            <a:ext cx="537210" cy="537210"/>
          </a:xfrm>
          <a:prstGeom prst="rect">
            <a:avLst/>
          </a:prstGeom>
        </p:spPr>
      </p:pic>
      <p:sp>
        <p:nvSpPr>
          <p:cNvPr id="9" name="Text 4"/>
          <p:cNvSpPr/>
          <p:nvPr/>
        </p:nvSpPr>
        <p:spPr>
          <a:xfrm>
            <a:off x="4733092" y="3601760"/>
            <a:ext cx="2724031" cy="335756"/>
          </a:xfrm>
          <a:prstGeom prst="rect">
            <a:avLst/>
          </a:prstGeom>
          <a:noFill/>
          <a:ln/>
        </p:spPr>
        <p:txBody>
          <a:bodyPr wrap="none" lIns="0" tIns="0" rIns="0" bIns="0" rtlCol="0" anchor="t"/>
          <a:lstStyle/>
          <a:p>
            <a:pPr marL="0" indent="0" algn="l">
              <a:lnSpc>
                <a:spcPts val="2600"/>
              </a:lnSpc>
              <a:buNone/>
            </a:pPr>
            <a:r>
              <a:rPr lang="en-US" sz="2100" dirty="0">
                <a:solidFill>
                  <a:srgbClr val="2B4150"/>
                </a:solidFill>
                <a:latin typeface="MuseoModerno" pitchFamily="34" charset="0"/>
                <a:ea typeface="MuseoModerno" pitchFamily="34" charset="-122"/>
                <a:cs typeface="MuseoModerno" pitchFamily="34" charset="-120"/>
              </a:rPr>
              <a:t>Report to Authorities</a:t>
            </a:r>
            <a:endParaRPr lang="en-US" sz="2100" dirty="0"/>
          </a:p>
        </p:txBody>
      </p:sp>
      <p:sp>
        <p:nvSpPr>
          <p:cNvPr id="10" name="Text 5"/>
          <p:cNvSpPr/>
          <p:nvPr/>
        </p:nvSpPr>
        <p:spPr>
          <a:xfrm>
            <a:off x="4733092" y="4066342"/>
            <a:ext cx="3658910" cy="687705"/>
          </a:xfrm>
          <a:prstGeom prst="rect">
            <a:avLst/>
          </a:prstGeom>
          <a:noFill/>
          <a:ln/>
        </p:spPr>
        <p:txBody>
          <a:bodyPr wrap="square" lIns="0" tIns="0" rIns="0" bIns="0" rtlCol="0" anchor="t"/>
          <a:lstStyle/>
          <a:p>
            <a:pPr marL="0" indent="0" algn="l">
              <a:lnSpc>
                <a:spcPts val="2700"/>
              </a:lnSpc>
              <a:buNone/>
            </a:pPr>
            <a:r>
              <a:rPr lang="en-US" sz="1650" dirty="0">
                <a:solidFill>
                  <a:srgbClr val="2B4150"/>
                </a:solidFill>
                <a:latin typeface="Source Sans Pro" pitchFamily="34" charset="0"/>
                <a:ea typeface="Source Sans Pro" pitchFamily="34" charset="-122"/>
                <a:cs typeface="Source Sans Pro" pitchFamily="34" charset="-120"/>
              </a:rPr>
              <a:t>Contact the authorities responsible for cybercrime.</a:t>
            </a:r>
            <a:endParaRPr lang="en-US" sz="1650" dirty="0"/>
          </a:p>
        </p:txBody>
      </p:sp>
      <p:pic>
        <p:nvPicPr>
          <p:cNvPr id="11" name="Image 3" descr="preencoded.png"/>
          <p:cNvPicPr>
            <a:picLocks noChangeAspect="1"/>
          </p:cNvPicPr>
          <p:nvPr/>
        </p:nvPicPr>
        <p:blipFill>
          <a:blip r:embed="rId6"/>
          <a:stretch>
            <a:fillRect/>
          </a:stretch>
        </p:blipFill>
        <p:spPr>
          <a:xfrm>
            <a:off x="751999" y="5398651"/>
            <a:ext cx="537210" cy="537210"/>
          </a:xfrm>
          <a:prstGeom prst="rect">
            <a:avLst/>
          </a:prstGeom>
        </p:spPr>
      </p:pic>
      <p:sp>
        <p:nvSpPr>
          <p:cNvPr id="12" name="Text 6"/>
          <p:cNvSpPr/>
          <p:nvPr/>
        </p:nvSpPr>
        <p:spPr>
          <a:xfrm>
            <a:off x="751999" y="6150650"/>
            <a:ext cx="3234571" cy="335756"/>
          </a:xfrm>
          <a:prstGeom prst="rect">
            <a:avLst/>
          </a:prstGeom>
          <a:noFill/>
          <a:ln/>
        </p:spPr>
        <p:txBody>
          <a:bodyPr wrap="none" lIns="0" tIns="0" rIns="0" bIns="0" rtlCol="0" anchor="t"/>
          <a:lstStyle/>
          <a:p>
            <a:pPr marL="0" indent="0" algn="l">
              <a:lnSpc>
                <a:spcPts val="2600"/>
              </a:lnSpc>
              <a:buNone/>
            </a:pPr>
            <a:r>
              <a:rPr lang="en-US" sz="2100" dirty="0">
                <a:solidFill>
                  <a:srgbClr val="2B4150"/>
                </a:solidFill>
                <a:latin typeface="MuseoModerno" pitchFamily="34" charset="0"/>
                <a:ea typeface="MuseoModerno" pitchFamily="34" charset="-122"/>
                <a:cs typeface="MuseoModerno" pitchFamily="34" charset="-120"/>
              </a:rPr>
              <a:t>Forward Phishing Emails</a:t>
            </a:r>
            <a:endParaRPr lang="en-US" sz="2100" dirty="0"/>
          </a:p>
        </p:txBody>
      </p:sp>
      <p:sp>
        <p:nvSpPr>
          <p:cNvPr id="13" name="Text 7"/>
          <p:cNvSpPr/>
          <p:nvPr/>
        </p:nvSpPr>
        <p:spPr>
          <a:xfrm>
            <a:off x="751999" y="6615232"/>
            <a:ext cx="3658791" cy="687705"/>
          </a:xfrm>
          <a:prstGeom prst="rect">
            <a:avLst/>
          </a:prstGeom>
          <a:noFill/>
          <a:ln/>
        </p:spPr>
        <p:txBody>
          <a:bodyPr wrap="square" lIns="0" tIns="0" rIns="0" bIns="0" rtlCol="0" anchor="t"/>
          <a:lstStyle/>
          <a:p>
            <a:pPr marL="0" indent="0" algn="l">
              <a:lnSpc>
                <a:spcPts val="2700"/>
              </a:lnSpc>
              <a:buNone/>
            </a:pPr>
            <a:r>
              <a:rPr lang="en-US" sz="1650" dirty="0">
                <a:solidFill>
                  <a:srgbClr val="2B4150"/>
                </a:solidFill>
                <a:latin typeface="Source Sans Pro" pitchFamily="34" charset="0"/>
                <a:ea typeface="Source Sans Pro" pitchFamily="34" charset="-122"/>
                <a:cs typeface="Source Sans Pro" pitchFamily="34" charset="-120"/>
              </a:rPr>
              <a:t>Forward suspicious emails to the appropriate authorities.</a:t>
            </a:r>
            <a:endParaRPr lang="en-US" sz="1650" dirty="0"/>
          </a:p>
        </p:txBody>
      </p:sp>
      <p:pic>
        <p:nvPicPr>
          <p:cNvPr id="14" name="Image 4" descr="preencoded.png"/>
          <p:cNvPicPr>
            <a:picLocks noChangeAspect="1"/>
          </p:cNvPicPr>
          <p:nvPr/>
        </p:nvPicPr>
        <p:blipFill>
          <a:blip r:embed="rId7"/>
          <a:stretch>
            <a:fillRect/>
          </a:stretch>
        </p:blipFill>
        <p:spPr>
          <a:xfrm>
            <a:off x="4733092" y="5398651"/>
            <a:ext cx="537210" cy="537210"/>
          </a:xfrm>
          <a:prstGeom prst="rect">
            <a:avLst/>
          </a:prstGeom>
        </p:spPr>
      </p:pic>
      <p:sp>
        <p:nvSpPr>
          <p:cNvPr id="15" name="Text 8"/>
          <p:cNvSpPr/>
          <p:nvPr/>
        </p:nvSpPr>
        <p:spPr>
          <a:xfrm>
            <a:off x="4733092" y="6150650"/>
            <a:ext cx="3374827" cy="335756"/>
          </a:xfrm>
          <a:prstGeom prst="rect">
            <a:avLst/>
          </a:prstGeom>
          <a:noFill/>
          <a:ln/>
        </p:spPr>
        <p:txBody>
          <a:bodyPr wrap="none" lIns="0" tIns="0" rIns="0" bIns="0" rtlCol="0" anchor="t"/>
          <a:lstStyle/>
          <a:p>
            <a:pPr marL="0" indent="0" algn="l">
              <a:lnSpc>
                <a:spcPts val="2600"/>
              </a:lnSpc>
              <a:buNone/>
            </a:pPr>
            <a:r>
              <a:rPr lang="en-US" sz="2100" dirty="0">
                <a:solidFill>
                  <a:srgbClr val="2B4150"/>
                </a:solidFill>
                <a:latin typeface="MuseoModerno" pitchFamily="34" charset="0"/>
                <a:ea typeface="MuseoModerno" pitchFamily="34" charset="-122"/>
                <a:cs typeface="MuseoModerno" pitchFamily="34" charset="-120"/>
              </a:rPr>
              <a:t>Report Phishing Websites</a:t>
            </a:r>
            <a:endParaRPr lang="en-US" sz="2100" dirty="0"/>
          </a:p>
        </p:txBody>
      </p:sp>
      <p:sp>
        <p:nvSpPr>
          <p:cNvPr id="16" name="Text 9"/>
          <p:cNvSpPr/>
          <p:nvPr/>
        </p:nvSpPr>
        <p:spPr>
          <a:xfrm>
            <a:off x="4733092" y="6615232"/>
            <a:ext cx="3658910" cy="687705"/>
          </a:xfrm>
          <a:prstGeom prst="rect">
            <a:avLst/>
          </a:prstGeom>
          <a:noFill/>
          <a:ln/>
        </p:spPr>
        <p:txBody>
          <a:bodyPr wrap="square" lIns="0" tIns="0" rIns="0" bIns="0" rtlCol="0" anchor="t"/>
          <a:lstStyle/>
          <a:p>
            <a:pPr marL="0" indent="0" algn="l">
              <a:lnSpc>
                <a:spcPts val="2700"/>
              </a:lnSpc>
              <a:buNone/>
            </a:pPr>
            <a:r>
              <a:rPr lang="en-US" sz="1650" dirty="0">
                <a:solidFill>
                  <a:srgbClr val="2B4150"/>
                </a:solidFill>
                <a:latin typeface="Source Sans Pro" pitchFamily="34" charset="0"/>
                <a:ea typeface="Source Sans Pro" pitchFamily="34" charset="-122"/>
                <a:cs typeface="Source Sans Pro" pitchFamily="34" charset="-120"/>
              </a:rPr>
              <a:t>Report phishing websites to the relevant organizations.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075" y="801410"/>
            <a:ext cx="7557849" cy="1416129"/>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pitchFamily="34" charset="0"/>
                <a:ea typeface="MuseoModerno" pitchFamily="34" charset="-122"/>
                <a:cs typeface="MuseoModerno" pitchFamily="34" charset="-120"/>
              </a:rPr>
              <a:t>Consequences of Falling for Phishing</a:t>
            </a:r>
            <a:endParaRPr lang="en-US" sz="4450" dirty="0"/>
          </a:p>
        </p:txBody>
      </p:sp>
      <p:sp>
        <p:nvSpPr>
          <p:cNvPr id="4" name="Text 1"/>
          <p:cNvSpPr/>
          <p:nvPr/>
        </p:nvSpPr>
        <p:spPr>
          <a:xfrm>
            <a:off x="793075" y="2557463"/>
            <a:ext cx="7557849" cy="724853"/>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Falling for phishing attacks can have severe consequences, ranging from financial loss to identity theft.</a:t>
            </a:r>
            <a:endParaRPr lang="en-US" sz="1750" dirty="0"/>
          </a:p>
        </p:txBody>
      </p:sp>
      <p:sp>
        <p:nvSpPr>
          <p:cNvPr id="5" name="Shape 2"/>
          <p:cNvSpPr/>
          <p:nvPr/>
        </p:nvSpPr>
        <p:spPr>
          <a:xfrm>
            <a:off x="793075" y="3792141"/>
            <a:ext cx="509826" cy="509826"/>
          </a:xfrm>
          <a:prstGeom prst="roundRect">
            <a:avLst>
              <a:gd name="adj" fmla="val 6668"/>
            </a:avLst>
          </a:prstGeom>
          <a:solidFill>
            <a:srgbClr val="F3EEE3"/>
          </a:solidFill>
          <a:ln/>
        </p:spPr>
      </p:sp>
      <p:sp>
        <p:nvSpPr>
          <p:cNvPr id="6" name="Text 3"/>
          <p:cNvSpPr/>
          <p:nvPr/>
        </p:nvSpPr>
        <p:spPr>
          <a:xfrm>
            <a:off x="968216" y="3877032"/>
            <a:ext cx="159425" cy="339923"/>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pitchFamily="34" charset="0"/>
                <a:ea typeface="MuseoModerno" pitchFamily="34" charset="-122"/>
                <a:cs typeface="MuseoModerno" pitchFamily="34" charset="-120"/>
              </a:rPr>
              <a:t>1</a:t>
            </a:r>
            <a:endParaRPr lang="en-US" sz="2650" dirty="0"/>
          </a:p>
        </p:txBody>
      </p:sp>
      <p:sp>
        <p:nvSpPr>
          <p:cNvPr id="7" name="Text 4"/>
          <p:cNvSpPr/>
          <p:nvPr/>
        </p:nvSpPr>
        <p:spPr>
          <a:xfrm>
            <a:off x="1529477" y="3792141"/>
            <a:ext cx="2832616" cy="353973"/>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Financial Loss</a:t>
            </a:r>
            <a:endParaRPr lang="en-US" sz="2200" dirty="0"/>
          </a:p>
        </p:txBody>
      </p:sp>
      <p:sp>
        <p:nvSpPr>
          <p:cNvPr id="8" name="Text 5"/>
          <p:cNvSpPr/>
          <p:nvPr/>
        </p:nvSpPr>
        <p:spPr>
          <a:xfrm>
            <a:off x="1529477" y="4282083"/>
            <a:ext cx="2929295" cy="724853"/>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Hackers can steal money from bank accounts or credit cards.</a:t>
            </a:r>
            <a:endParaRPr lang="en-US" sz="1750" dirty="0"/>
          </a:p>
        </p:txBody>
      </p:sp>
      <p:sp>
        <p:nvSpPr>
          <p:cNvPr id="9" name="Shape 6"/>
          <p:cNvSpPr/>
          <p:nvPr/>
        </p:nvSpPr>
        <p:spPr>
          <a:xfrm>
            <a:off x="4685348" y="3792141"/>
            <a:ext cx="509826" cy="509826"/>
          </a:xfrm>
          <a:prstGeom prst="roundRect">
            <a:avLst>
              <a:gd name="adj" fmla="val 6668"/>
            </a:avLst>
          </a:prstGeom>
          <a:solidFill>
            <a:srgbClr val="F3EEE3"/>
          </a:solidFill>
          <a:ln/>
        </p:spPr>
      </p:sp>
      <p:sp>
        <p:nvSpPr>
          <p:cNvPr id="10" name="Text 7"/>
          <p:cNvSpPr/>
          <p:nvPr/>
        </p:nvSpPr>
        <p:spPr>
          <a:xfrm>
            <a:off x="4845725" y="3877032"/>
            <a:ext cx="188952" cy="339923"/>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pitchFamily="34" charset="0"/>
                <a:ea typeface="MuseoModerno" pitchFamily="34" charset="-122"/>
                <a:cs typeface="MuseoModerno" pitchFamily="34" charset="-120"/>
              </a:rPr>
              <a:t>2</a:t>
            </a:r>
            <a:endParaRPr lang="en-US" sz="2650" dirty="0"/>
          </a:p>
        </p:txBody>
      </p:sp>
      <p:sp>
        <p:nvSpPr>
          <p:cNvPr id="11" name="Text 8"/>
          <p:cNvSpPr/>
          <p:nvPr/>
        </p:nvSpPr>
        <p:spPr>
          <a:xfrm>
            <a:off x="5421749" y="3792141"/>
            <a:ext cx="2832616" cy="353973"/>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Identity Theft</a:t>
            </a:r>
            <a:endParaRPr lang="en-US" sz="2200" dirty="0"/>
          </a:p>
        </p:txBody>
      </p:sp>
      <p:sp>
        <p:nvSpPr>
          <p:cNvPr id="12" name="Text 9"/>
          <p:cNvSpPr/>
          <p:nvPr/>
        </p:nvSpPr>
        <p:spPr>
          <a:xfrm>
            <a:off x="5421749" y="4282083"/>
            <a:ext cx="2929295" cy="1087279"/>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Stolen personal information can be used to impersonate you.</a:t>
            </a:r>
            <a:endParaRPr lang="en-US" sz="1750" dirty="0"/>
          </a:p>
        </p:txBody>
      </p:sp>
      <p:sp>
        <p:nvSpPr>
          <p:cNvPr id="13" name="Shape 10"/>
          <p:cNvSpPr/>
          <p:nvPr/>
        </p:nvSpPr>
        <p:spPr>
          <a:xfrm>
            <a:off x="793075" y="5850850"/>
            <a:ext cx="509826" cy="509826"/>
          </a:xfrm>
          <a:prstGeom prst="roundRect">
            <a:avLst>
              <a:gd name="adj" fmla="val 6668"/>
            </a:avLst>
          </a:prstGeom>
          <a:solidFill>
            <a:srgbClr val="F3EEE3"/>
          </a:solidFill>
          <a:ln/>
        </p:spPr>
      </p:sp>
      <p:sp>
        <p:nvSpPr>
          <p:cNvPr id="14" name="Text 11"/>
          <p:cNvSpPr/>
          <p:nvPr/>
        </p:nvSpPr>
        <p:spPr>
          <a:xfrm>
            <a:off x="952500" y="5935742"/>
            <a:ext cx="190976" cy="339923"/>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pitchFamily="34" charset="0"/>
                <a:ea typeface="MuseoModerno" pitchFamily="34" charset="-122"/>
                <a:cs typeface="MuseoModerno" pitchFamily="34" charset="-120"/>
              </a:rPr>
              <a:t>3</a:t>
            </a:r>
            <a:endParaRPr lang="en-US" sz="2650" dirty="0"/>
          </a:p>
        </p:txBody>
      </p:sp>
      <p:sp>
        <p:nvSpPr>
          <p:cNvPr id="15" name="Text 12"/>
          <p:cNvSpPr/>
          <p:nvPr/>
        </p:nvSpPr>
        <p:spPr>
          <a:xfrm>
            <a:off x="1529477" y="5850850"/>
            <a:ext cx="2832616" cy="353973"/>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Data Breaches</a:t>
            </a:r>
            <a:endParaRPr lang="en-US" sz="2200" dirty="0"/>
          </a:p>
        </p:txBody>
      </p:sp>
      <p:sp>
        <p:nvSpPr>
          <p:cNvPr id="16" name="Text 13"/>
          <p:cNvSpPr/>
          <p:nvPr/>
        </p:nvSpPr>
        <p:spPr>
          <a:xfrm>
            <a:off x="1529477" y="6340793"/>
            <a:ext cx="2929295" cy="1087279"/>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Compromised accounts can lead to data breaches and security vulnerabilities.</a:t>
            </a:r>
            <a:endParaRPr lang="en-US" sz="1750" dirty="0"/>
          </a:p>
        </p:txBody>
      </p:sp>
      <p:sp>
        <p:nvSpPr>
          <p:cNvPr id="17" name="Shape 14"/>
          <p:cNvSpPr/>
          <p:nvPr/>
        </p:nvSpPr>
        <p:spPr>
          <a:xfrm>
            <a:off x="4685348" y="5850850"/>
            <a:ext cx="509826" cy="509826"/>
          </a:xfrm>
          <a:prstGeom prst="roundRect">
            <a:avLst>
              <a:gd name="adj" fmla="val 6668"/>
            </a:avLst>
          </a:prstGeom>
          <a:solidFill>
            <a:srgbClr val="F3EEE3"/>
          </a:solidFill>
          <a:ln/>
        </p:spPr>
      </p:sp>
      <p:sp>
        <p:nvSpPr>
          <p:cNvPr id="18" name="Text 15"/>
          <p:cNvSpPr/>
          <p:nvPr/>
        </p:nvSpPr>
        <p:spPr>
          <a:xfrm>
            <a:off x="4830842" y="5935742"/>
            <a:ext cx="218837" cy="339923"/>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pitchFamily="34" charset="0"/>
                <a:ea typeface="MuseoModerno" pitchFamily="34" charset="-122"/>
                <a:cs typeface="MuseoModerno" pitchFamily="34" charset="-120"/>
              </a:rPr>
              <a:t>4</a:t>
            </a:r>
            <a:endParaRPr lang="en-US" sz="2650" dirty="0"/>
          </a:p>
        </p:txBody>
      </p:sp>
      <p:sp>
        <p:nvSpPr>
          <p:cNvPr id="19" name="Text 16"/>
          <p:cNvSpPr/>
          <p:nvPr/>
        </p:nvSpPr>
        <p:spPr>
          <a:xfrm>
            <a:off x="5421749" y="5850850"/>
            <a:ext cx="2929295" cy="707946"/>
          </a:xfrm>
          <a:prstGeom prst="rect">
            <a:avLst/>
          </a:prstGeom>
          <a:noFill/>
          <a:ln/>
        </p:spPr>
        <p:txBody>
          <a:bodyPr wrap="square" lIns="0" tIns="0" rIns="0" bIns="0" rtlCol="0" anchor="t"/>
          <a:lstStyle/>
          <a:p>
            <a:pPr marL="0" indent="0">
              <a:lnSpc>
                <a:spcPts val="2750"/>
              </a:lnSpc>
              <a:buNone/>
            </a:pPr>
            <a:r>
              <a:rPr lang="en-US" sz="2200" dirty="0">
                <a:solidFill>
                  <a:srgbClr val="2B4150"/>
                </a:solidFill>
                <a:latin typeface="MuseoModerno" pitchFamily="34" charset="0"/>
                <a:ea typeface="MuseoModerno" pitchFamily="34" charset="-122"/>
                <a:cs typeface="MuseoModerno" pitchFamily="34" charset="-120"/>
              </a:rPr>
              <a:t>Reputational Damage</a:t>
            </a:r>
            <a:endParaRPr lang="en-US" sz="2200" dirty="0"/>
          </a:p>
        </p:txBody>
      </p:sp>
      <p:sp>
        <p:nvSpPr>
          <p:cNvPr id="20" name="Text 17"/>
          <p:cNvSpPr/>
          <p:nvPr/>
        </p:nvSpPr>
        <p:spPr>
          <a:xfrm>
            <a:off x="5421749" y="6694765"/>
            <a:ext cx="2929295" cy="724853"/>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Phishing attacks can damage your reputation and credibility.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765</Words>
  <Application>Microsoft Office PowerPoint</Application>
  <PresentationFormat>Custom</PresentationFormat>
  <Paragraphs>127</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MuseoModerno</vt:lpstr>
      <vt:lpstr>Calibri</vt:lpstr>
      <vt:lpstr>Source Sans Pro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5</cp:revision>
  <dcterms:created xsi:type="dcterms:W3CDTF">2024-09-17T14:14:56Z</dcterms:created>
  <dcterms:modified xsi:type="dcterms:W3CDTF">2024-09-17T14:46:23Z</dcterms:modified>
</cp:coreProperties>
</file>